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Lst>
  <p:notesMasterIdLst>
    <p:notesMasterId r:id="rId29"/>
  </p:notesMasterIdLst>
  <p:handoutMasterIdLst>
    <p:handoutMasterId r:id="rId30"/>
  </p:handoutMasterIdLst>
  <p:sldIdLst>
    <p:sldId id="256" r:id="rId2"/>
    <p:sldId id="342" r:id="rId3"/>
    <p:sldId id="350" r:id="rId4"/>
    <p:sldId id="396" r:id="rId5"/>
    <p:sldId id="309" r:id="rId6"/>
    <p:sldId id="395" r:id="rId7"/>
    <p:sldId id="310" r:id="rId8"/>
    <p:sldId id="351" r:id="rId9"/>
    <p:sldId id="352" r:id="rId10"/>
    <p:sldId id="373" r:id="rId11"/>
    <p:sldId id="389" r:id="rId12"/>
    <p:sldId id="376" r:id="rId13"/>
    <p:sldId id="387" r:id="rId14"/>
    <p:sldId id="404" r:id="rId15"/>
    <p:sldId id="400" r:id="rId16"/>
    <p:sldId id="380" r:id="rId17"/>
    <p:sldId id="385" r:id="rId18"/>
    <p:sldId id="388" r:id="rId19"/>
    <p:sldId id="375" r:id="rId20"/>
    <p:sldId id="390" r:id="rId21"/>
    <p:sldId id="393" r:id="rId22"/>
    <p:sldId id="391" r:id="rId23"/>
    <p:sldId id="369" r:id="rId24"/>
    <p:sldId id="392" r:id="rId25"/>
    <p:sldId id="386" r:id="rId26"/>
    <p:sldId id="340" r:id="rId27"/>
    <p:sldId id="405" r:id="rId28"/>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25" autoAdjust="0"/>
    <p:restoredTop sz="86674" autoAdjust="0"/>
  </p:normalViewPr>
  <p:slideViewPr>
    <p:cSldViewPr>
      <p:cViewPr varScale="1">
        <p:scale>
          <a:sx n="98" d="100"/>
          <a:sy n="98" d="100"/>
        </p:scale>
        <p:origin x="264" y="6"/>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p:cViewPr varScale="1">
        <p:scale>
          <a:sx n="102" d="100"/>
          <a:sy n="102" d="100"/>
        </p:scale>
        <p:origin x="114" y="4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C9868-FFC4-4FC9-94CB-0264E5C632BB}" type="doc">
      <dgm:prSet loTypeId="urn:microsoft.com/office/officeart/2005/8/layout/hList7#2"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31A0D00F-1C71-4A9E-915E-D123A11E404B}">
      <dgm:prSet phldrT="[テキスト]" custT="1"/>
      <dgm:spPr>
        <a:solidFill>
          <a:schemeClr val="bg1">
            <a:lumMod val="85000"/>
          </a:schemeClr>
        </a:solidFill>
        <a:ln>
          <a:solidFill>
            <a:schemeClr val="tx1"/>
          </a:solidFill>
        </a:ln>
      </dgm:spPr>
      <dgm:t>
        <a:bodyPr/>
        <a:lstStyle/>
        <a:p>
          <a:pPr algn="ctr"/>
          <a:endParaRPr kumimoji="1" lang="en-US" altLang="ja-JP" sz="1400" dirty="0" smtClean="0">
            <a:solidFill>
              <a:schemeClr val="tx1">
                <a:lumMod val="75000"/>
                <a:lumOff val="25000"/>
              </a:schemeClr>
            </a:solidFill>
          </a:endParaRPr>
        </a:p>
        <a:p>
          <a:pPr algn="ctr"/>
          <a:endParaRPr kumimoji="1" lang="en-US" altLang="ja-JP" sz="1400" dirty="0" smtClean="0">
            <a:solidFill>
              <a:schemeClr val="tx1">
                <a:lumMod val="75000"/>
                <a:lumOff val="25000"/>
              </a:schemeClr>
            </a:solidFill>
          </a:endParaRPr>
        </a:p>
        <a:p>
          <a:pPr algn="ctr"/>
          <a:endParaRPr kumimoji="1" lang="en-US" altLang="ja-JP" sz="1400" dirty="0" smtClean="0">
            <a:solidFill>
              <a:schemeClr val="tx1">
                <a:lumMod val="75000"/>
                <a:lumOff val="25000"/>
              </a:schemeClr>
            </a:solidFill>
          </a:endParaRPr>
        </a:p>
        <a:p>
          <a:pPr algn="ctr"/>
          <a:endParaRPr kumimoji="1" lang="en-US" altLang="ja-JP" sz="1400" dirty="0" smtClean="0">
            <a:solidFill>
              <a:schemeClr val="tx1">
                <a:lumMod val="75000"/>
                <a:lumOff val="25000"/>
              </a:schemeClr>
            </a:solidFill>
          </a:endParaRPr>
        </a:p>
        <a:p>
          <a:pPr algn="ctr"/>
          <a:endParaRPr kumimoji="1" lang="en-US" altLang="ja-JP" sz="1400" dirty="0" smtClean="0">
            <a:solidFill>
              <a:schemeClr val="tx1">
                <a:lumMod val="75000"/>
                <a:lumOff val="25000"/>
              </a:schemeClr>
            </a:solidFill>
          </a:endParaRPr>
        </a:p>
        <a:p>
          <a:pPr algn="ctr"/>
          <a:endParaRPr kumimoji="1" lang="en-US" altLang="ja-JP" sz="1400" dirty="0" smtClean="0">
            <a:solidFill>
              <a:schemeClr val="tx1">
                <a:lumMod val="75000"/>
                <a:lumOff val="25000"/>
              </a:schemeClr>
            </a:solidFill>
          </a:endParaRPr>
        </a:p>
        <a:p>
          <a:pPr algn="ctr"/>
          <a:endParaRPr kumimoji="1" lang="en-US" altLang="ja-JP" sz="1400" dirty="0" smtClean="0">
            <a:solidFill>
              <a:schemeClr val="tx1">
                <a:lumMod val="75000"/>
                <a:lumOff val="25000"/>
              </a:schemeClr>
            </a:solidFill>
          </a:endParaRPr>
        </a:p>
        <a:p>
          <a:pPr algn="l"/>
          <a:r>
            <a:rPr kumimoji="1" lang="ja-JP" altLang="en-US" sz="1400" dirty="0" smtClean="0">
              <a:solidFill>
                <a:schemeClr val="tx1"/>
              </a:solidFill>
            </a:rPr>
            <a:t>不適切とまでは言い切れないが、状況によっては判断が迷うケア</a:t>
          </a:r>
          <a:endParaRPr kumimoji="1" lang="ja-JP" altLang="en-US" sz="1400" dirty="0">
            <a:solidFill>
              <a:schemeClr val="tx1"/>
            </a:solidFill>
          </a:endParaRPr>
        </a:p>
      </dgm:t>
    </dgm:pt>
    <dgm:pt modelId="{AC6310F0-66B8-481A-A288-98D95BFCA11C}" type="parTrans" cxnId="{6482AC0E-AC95-4918-90A2-F6E7979B8DFA}">
      <dgm:prSet/>
      <dgm:spPr/>
      <dgm:t>
        <a:bodyPr/>
        <a:lstStyle/>
        <a:p>
          <a:endParaRPr kumimoji="1" lang="ja-JP" altLang="en-US"/>
        </a:p>
      </dgm:t>
    </dgm:pt>
    <dgm:pt modelId="{C06FB9FD-5862-4360-8126-5C00E67DB615}" type="sibTrans" cxnId="{6482AC0E-AC95-4918-90A2-F6E7979B8DFA}">
      <dgm:prSet/>
      <dgm:spPr/>
      <dgm:t>
        <a:bodyPr/>
        <a:lstStyle/>
        <a:p>
          <a:endParaRPr kumimoji="1" lang="ja-JP" altLang="en-US"/>
        </a:p>
      </dgm:t>
    </dgm:pt>
    <dgm:pt modelId="{8B2B3812-2CC4-46D4-8BDA-3B09FCABE5C4}">
      <dgm:prSet phldrT="[テキスト]" custT="1"/>
      <dgm:spPr>
        <a:solidFill>
          <a:schemeClr val="bg1">
            <a:lumMod val="95000"/>
          </a:schemeClr>
        </a:solidFill>
        <a:ln>
          <a:solidFill>
            <a:schemeClr val="tx1"/>
          </a:solidFill>
        </a:ln>
      </dgm:spPr>
      <dgm:t>
        <a:bodyPr/>
        <a:lstStyle/>
        <a:p>
          <a:endParaRPr kumimoji="1" lang="en-US" altLang="ja-JP" sz="2400" dirty="0" smtClean="0">
            <a:solidFill>
              <a:schemeClr val="tx1">
                <a:lumMod val="75000"/>
                <a:lumOff val="25000"/>
              </a:schemeClr>
            </a:solidFill>
          </a:endParaRPr>
        </a:p>
        <a:p>
          <a:endParaRPr kumimoji="1" lang="en-US" altLang="ja-JP" sz="2400" dirty="0" smtClean="0">
            <a:solidFill>
              <a:schemeClr val="tx1">
                <a:lumMod val="75000"/>
                <a:lumOff val="25000"/>
              </a:schemeClr>
            </a:solidFill>
          </a:endParaRPr>
        </a:p>
        <a:p>
          <a:endParaRPr kumimoji="1" lang="en-US" altLang="ja-JP" sz="2400" dirty="0" smtClean="0">
            <a:solidFill>
              <a:schemeClr val="tx1">
                <a:lumMod val="75000"/>
                <a:lumOff val="25000"/>
              </a:schemeClr>
            </a:solidFill>
          </a:endParaRPr>
        </a:p>
        <a:p>
          <a:r>
            <a:rPr kumimoji="1" lang="ja-JP" altLang="en-US" sz="2400" dirty="0" smtClean="0">
              <a:solidFill>
                <a:schemeClr val="tx1"/>
              </a:solidFill>
            </a:rPr>
            <a:t>良い</a:t>
          </a:r>
          <a:endParaRPr kumimoji="1" lang="en-US" altLang="ja-JP" sz="2400" dirty="0" smtClean="0">
            <a:solidFill>
              <a:schemeClr val="tx1"/>
            </a:solidFill>
          </a:endParaRPr>
        </a:p>
        <a:p>
          <a:r>
            <a:rPr kumimoji="1" lang="ja-JP" altLang="en-US" sz="2400" dirty="0" smtClean="0">
              <a:solidFill>
                <a:schemeClr val="tx1"/>
              </a:solidFill>
            </a:rPr>
            <a:t>適切なケア</a:t>
          </a:r>
          <a:endParaRPr kumimoji="1" lang="en-US" altLang="ja-JP" sz="2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虐待や権利侵害とは明らかに違うケア</a:t>
          </a:r>
          <a:endParaRPr kumimoji="1" lang="en-US" altLang="ja-JP" sz="1400" dirty="0" smtClean="0">
            <a:solidFill>
              <a:schemeClr val="tx1"/>
            </a:solidFill>
          </a:endParaRPr>
        </a:p>
        <a:p>
          <a:endParaRPr kumimoji="1" lang="en-US" altLang="ja-JP" sz="2400" dirty="0" smtClean="0">
            <a:solidFill>
              <a:schemeClr val="tx1">
                <a:lumMod val="75000"/>
                <a:lumOff val="25000"/>
              </a:schemeClr>
            </a:solidFill>
          </a:endParaRPr>
        </a:p>
        <a:p>
          <a:endParaRPr kumimoji="1" lang="en-US" altLang="ja-JP" sz="2400" dirty="0" smtClean="0">
            <a:solidFill>
              <a:schemeClr val="tx1">
                <a:lumMod val="75000"/>
                <a:lumOff val="25000"/>
              </a:schemeClr>
            </a:solidFill>
          </a:endParaRPr>
        </a:p>
        <a:p>
          <a:endParaRPr kumimoji="1" lang="ja-JP" altLang="en-US" sz="2400" dirty="0">
            <a:solidFill>
              <a:schemeClr val="tx1">
                <a:lumMod val="75000"/>
                <a:lumOff val="25000"/>
              </a:schemeClr>
            </a:solidFill>
          </a:endParaRPr>
        </a:p>
      </dgm:t>
    </dgm:pt>
    <dgm:pt modelId="{2DA62B12-C203-42AC-A7A3-9D0A4CE2FC5B}" type="parTrans" cxnId="{4B05437C-BA8F-462D-8055-22A5232C61A3}">
      <dgm:prSet/>
      <dgm:spPr/>
      <dgm:t>
        <a:bodyPr/>
        <a:lstStyle/>
        <a:p>
          <a:endParaRPr kumimoji="1" lang="ja-JP" altLang="en-US"/>
        </a:p>
      </dgm:t>
    </dgm:pt>
    <dgm:pt modelId="{54B34CCE-8E11-4257-960B-647F906C0870}" type="sibTrans" cxnId="{4B05437C-BA8F-462D-8055-22A5232C61A3}">
      <dgm:prSet/>
      <dgm:spPr/>
      <dgm:t>
        <a:bodyPr/>
        <a:lstStyle/>
        <a:p>
          <a:endParaRPr kumimoji="1" lang="ja-JP" altLang="en-US"/>
        </a:p>
      </dgm:t>
    </dgm:pt>
    <dgm:pt modelId="{A8DACCFE-2C08-40A2-A677-4D9A4A91235D}">
      <dgm:prSet custT="1"/>
      <dgm:spPr>
        <a:solidFill>
          <a:schemeClr val="tx1">
            <a:lumMod val="95000"/>
            <a:lumOff val="5000"/>
          </a:schemeClr>
        </a:solidFill>
        <a:ln>
          <a:solidFill>
            <a:schemeClr val="tx1"/>
          </a:solidFill>
        </a:ln>
      </dgm:spPr>
      <dgm:t>
        <a:bodyPr/>
        <a:lstStyle/>
        <a:p>
          <a:r>
            <a:rPr kumimoji="1" lang="ja-JP" altLang="en-US" sz="3200" dirty="0" smtClean="0"/>
            <a:t>虐待</a:t>
          </a:r>
          <a:endParaRPr kumimoji="1" lang="en-US" altLang="ja-JP" sz="3200" dirty="0" smtClean="0"/>
        </a:p>
        <a:p>
          <a:endParaRPr kumimoji="1" lang="en-US" altLang="ja-JP" sz="1600" dirty="0" smtClean="0"/>
        </a:p>
        <a:p>
          <a:endParaRPr kumimoji="1" lang="en-US" altLang="ja-JP" sz="1600" dirty="0" smtClean="0"/>
        </a:p>
        <a:p>
          <a:r>
            <a:rPr kumimoji="1" lang="ja-JP" altLang="en-US" sz="1600" dirty="0" smtClean="0"/>
            <a:t>犯罪等</a:t>
          </a:r>
          <a:endParaRPr kumimoji="1" lang="en-US" altLang="ja-JP" sz="1600" dirty="0" smtClean="0"/>
        </a:p>
      </dgm:t>
    </dgm:pt>
    <dgm:pt modelId="{3F5E39D7-5D7A-4129-822C-A5795D5A20A4}" type="parTrans" cxnId="{788C8C30-733A-4C35-B018-A81D0339CA8C}">
      <dgm:prSet/>
      <dgm:spPr/>
      <dgm:t>
        <a:bodyPr/>
        <a:lstStyle/>
        <a:p>
          <a:endParaRPr kumimoji="1" lang="ja-JP" altLang="en-US"/>
        </a:p>
      </dgm:t>
    </dgm:pt>
    <dgm:pt modelId="{2C48E51B-F1ED-4F09-A159-A697F1314244}" type="sibTrans" cxnId="{788C8C30-733A-4C35-B018-A81D0339CA8C}">
      <dgm:prSet/>
      <dgm:spPr/>
      <dgm:t>
        <a:bodyPr/>
        <a:lstStyle/>
        <a:p>
          <a:endParaRPr kumimoji="1" lang="ja-JP" altLang="en-US"/>
        </a:p>
      </dgm:t>
    </dgm:pt>
    <dgm:pt modelId="{7F43F32F-25F2-4BEA-B179-0915ECCD9F5C}">
      <dgm:prSet custT="1"/>
      <dgm:spPr>
        <a:solidFill>
          <a:schemeClr val="tx1">
            <a:lumMod val="50000"/>
            <a:lumOff val="50000"/>
          </a:schemeClr>
        </a:solidFill>
        <a:ln>
          <a:solidFill>
            <a:schemeClr val="tx1"/>
          </a:solidFill>
        </a:ln>
      </dgm:spPr>
      <dgm:t>
        <a:bodyPr/>
        <a:lstStyle/>
        <a:p>
          <a:endParaRPr kumimoji="1" lang="en-US" altLang="ja-JP" sz="2400" dirty="0" smtClean="0"/>
        </a:p>
        <a:p>
          <a:r>
            <a:rPr kumimoji="1" lang="ja-JP" altLang="en-US" sz="2400" dirty="0" smtClean="0"/>
            <a:t>不適切なケア</a:t>
          </a:r>
          <a:endParaRPr kumimoji="1" lang="en-US" altLang="ja-JP" sz="2400" dirty="0" smtClean="0"/>
        </a:p>
        <a:p>
          <a:endParaRPr kumimoji="1" lang="en-US" altLang="ja-JP" sz="1200" dirty="0" smtClean="0"/>
        </a:p>
        <a:p>
          <a:endParaRPr kumimoji="1" lang="en-US" altLang="ja-JP" sz="1200" dirty="0" smtClean="0"/>
        </a:p>
        <a:p>
          <a:r>
            <a:rPr kumimoji="1" lang="ja-JP" altLang="en-US" sz="1400" dirty="0" smtClean="0"/>
            <a:t>虐待とは言い切れないが、明らかに適切ではないケア</a:t>
          </a:r>
          <a:endParaRPr kumimoji="1" lang="ja-JP" altLang="en-US" sz="1400" dirty="0"/>
        </a:p>
      </dgm:t>
    </dgm:pt>
    <dgm:pt modelId="{3B91F9F4-4A38-45DF-A5EA-F6115F0AFE1D}" type="parTrans" cxnId="{E781BA4F-A82A-4B4A-B2A1-C9121FC251F4}">
      <dgm:prSet/>
      <dgm:spPr/>
      <dgm:t>
        <a:bodyPr/>
        <a:lstStyle/>
        <a:p>
          <a:endParaRPr kumimoji="1" lang="ja-JP" altLang="en-US"/>
        </a:p>
      </dgm:t>
    </dgm:pt>
    <dgm:pt modelId="{BB7A84B7-8748-4129-84E9-DFD130C7469D}" type="sibTrans" cxnId="{E781BA4F-A82A-4B4A-B2A1-C9121FC251F4}">
      <dgm:prSet/>
      <dgm:spPr/>
      <dgm:t>
        <a:bodyPr/>
        <a:lstStyle/>
        <a:p>
          <a:endParaRPr kumimoji="1" lang="ja-JP" altLang="en-US"/>
        </a:p>
      </dgm:t>
    </dgm:pt>
    <dgm:pt modelId="{27A958EB-4A44-402D-A3B4-37797ACB86CC}">
      <dgm:prSet phldrT="[テキスト]" custT="1"/>
      <dgm:spPr>
        <a:solidFill>
          <a:schemeClr val="tx1">
            <a:lumMod val="75000"/>
            <a:lumOff val="25000"/>
          </a:schemeClr>
        </a:solidFill>
        <a:ln>
          <a:solidFill>
            <a:schemeClr val="tx1"/>
          </a:solidFill>
        </a:ln>
      </dgm:spPr>
      <dgm:t>
        <a:bodyPr/>
        <a:lstStyle/>
        <a:p>
          <a:endParaRPr lang="en-US" altLang="ja-JP" sz="1400" dirty="0" smtClean="0"/>
        </a:p>
        <a:p>
          <a:endParaRPr lang="en-US" altLang="ja-JP" sz="1400" dirty="0" smtClean="0"/>
        </a:p>
        <a:p>
          <a:endParaRPr lang="en-US" altLang="ja-JP" sz="1400" dirty="0" smtClean="0"/>
        </a:p>
        <a:p>
          <a:endParaRPr lang="en-US" altLang="ja-JP" sz="1400" dirty="0" smtClean="0"/>
        </a:p>
        <a:p>
          <a:endParaRPr lang="en-US" altLang="ja-JP" sz="1400" dirty="0" smtClean="0"/>
        </a:p>
        <a:p>
          <a:endParaRPr lang="en-US" altLang="ja-JP" sz="1400" dirty="0" smtClean="0"/>
        </a:p>
        <a:p>
          <a:r>
            <a:rPr lang="ja-JP" altLang="en-US" sz="1400" dirty="0" smtClean="0"/>
            <a:t>犯罪ではないが重い虐待</a:t>
          </a:r>
          <a:endParaRPr lang="ja-JP" altLang="en-US" sz="1400" dirty="0"/>
        </a:p>
      </dgm:t>
    </dgm:pt>
    <dgm:pt modelId="{D02C2CD9-A600-4E1C-9D55-08993DCE2B44}" type="sibTrans" cxnId="{69699B44-521A-4A78-8510-DA3211F03F7A}">
      <dgm:prSet/>
      <dgm:spPr/>
      <dgm:t>
        <a:bodyPr/>
        <a:lstStyle/>
        <a:p>
          <a:endParaRPr kumimoji="1" lang="ja-JP" altLang="en-US"/>
        </a:p>
      </dgm:t>
    </dgm:pt>
    <dgm:pt modelId="{FEC9477B-9129-47E8-B5F8-32D951A93E68}" type="parTrans" cxnId="{69699B44-521A-4A78-8510-DA3211F03F7A}">
      <dgm:prSet/>
      <dgm:spPr/>
      <dgm:t>
        <a:bodyPr/>
        <a:lstStyle/>
        <a:p>
          <a:endParaRPr kumimoji="1" lang="ja-JP" altLang="en-US"/>
        </a:p>
      </dgm:t>
    </dgm:pt>
    <dgm:pt modelId="{3798EF59-D0F5-4CB4-AC13-787632337105}" type="pres">
      <dgm:prSet presAssocID="{F75C9868-FFC4-4FC9-94CB-0264E5C632BB}" presName="Name0" presStyleCnt="0">
        <dgm:presLayoutVars>
          <dgm:dir/>
          <dgm:resizeHandles val="exact"/>
        </dgm:presLayoutVars>
      </dgm:prSet>
      <dgm:spPr/>
      <dgm:t>
        <a:bodyPr/>
        <a:lstStyle/>
        <a:p>
          <a:endParaRPr kumimoji="1" lang="ja-JP" altLang="en-US"/>
        </a:p>
      </dgm:t>
    </dgm:pt>
    <dgm:pt modelId="{311F67F3-55F4-4891-A6FB-772D32A90ABE}" type="pres">
      <dgm:prSet presAssocID="{F75C9868-FFC4-4FC9-94CB-0264E5C632BB}" presName="fgShape" presStyleLbl="fgShp" presStyleIdx="0" presStyleCnt="1" custScaleX="93350" custScaleY="104689" custLinFactY="-200000" custLinFactNeighborX="1683" custLinFactNeighborY="-266632"/>
      <dgm:spPr/>
    </dgm:pt>
    <dgm:pt modelId="{7232A63B-364B-4376-878D-23873AADBC78}" type="pres">
      <dgm:prSet presAssocID="{F75C9868-FFC4-4FC9-94CB-0264E5C632BB}" presName="linComp" presStyleCnt="0"/>
      <dgm:spPr/>
    </dgm:pt>
    <dgm:pt modelId="{3D8F047D-AEF6-471D-89DD-89E51276AD0F}" type="pres">
      <dgm:prSet presAssocID="{A8DACCFE-2C08-40A2-A677-4D9A4A91235D}" presName="compNode" presStyleCnt="0"/>
      <dgm:spPr/>
    </dgm:pt>
    <dgm:pt modelId="{8810AFCA-1FF8-4BF7-9999-1A8D963E70F6}" type="pres">
      <dgm:prSet presAssocID="{A8DACCFE-2C08-40A2-A677-4D9A4A91235D}" presName="bkgdShape" presStyleLbl="node1" presStyleIdx="0" presStyleCnt="5"/>
      <dgm:spPr/>
      <dgm:t>
        <a:bodyPr/>
        <a:lstStyle/>
        <a:p>
          <a:endParaRPr kumimoji="1" lang="ja-JP" altLang="en-US"/>
        </a:p>
      </dgm:t>
    </dgm:pt>
    <dgm:pt modelId="{8F3FB007-14EC-4915-BC97-58D40DCF261F}" type="pres">
      <dgm:prSet presAssocID="{A8DACCFE-2C08-40A2-A677-4D9A4A91235D}" presName="nodeTx" presStyleLbl="node1" presStyleIdx="0" presStyleCnt="5">
        <dgm:presLayoutVars>
          <dgm:bulletEnabled val="1"/>
        </dgm:presLayoutVars>
      </dgm:prSet>
      <dgm:spPr/>
      <dgm:t>
        <a:bodyPr/>
        <a:lstStyle/>
        <a:p>
          <a:endParaRPr kumimoji="1" lang="ja-JP" altLang="en-US"/>
        </a:p>
      </dgm:t>
    </dgm:pt>
    <dgm:pt modelId="{249791C1-CE64-4957-87E7-16D2689E9B12}" type="pres">
      <dgm:prSet presAssocID="{A8DACCFE-2C08-40A2-A677-4D9A4A91235D}" presName="invisiNode" presStyleLbl="node1" presStyleIdx="0" presStyleCnt="5"/>
      <dgm:spPr/>
    </dgm:pt>
    <dgm:pt modelId="{0DA23B57-2AAA-47DE-9B04-FD644F3F9785}" type="pres">
      <dgm:prSet presAssocID="{A8DACCFE-2C08-40A2-A677-4D9A4A91235D}" presName="imagNode" presStyleLbl="fgImgPlace1" presStyleIdx="0" presStyleCnt="5"/>
      <dgm:spPr>
        <a:noFill/>
        <a:ln>
          <a:noFill/>
        </a:ln>
      </dgm:spPr>
    </dgm:pt>
    <dgm:pt modelId="{99770163-CDE9-4D1D-AB3A-97593EFE301D}" type="pres">
      <dgm:prSet presAssocID="{2C48E51B-F1ED-4F09-A159-A697F1314244}" presName="sibTrans" presStyleLbl="sibTrans2D1" presStyleIdx="0" presStyleCnt="0"/>
      <dgm:spPr/>
      <dgm:t>
        <a:bodyPr/>
        <a:lstStyle/>
        <a:p>
          <a:endParaRPr kumimoji="1" lang="ja-JP" altLang="en-US"/>
        </a:p>
      </dgm:t>
    </dgm:pt>
    <dgm:pt modelId="{D7581287-9F0D-4DEB-8720-197D7C687F92}" type="pres">
      <dgm:prSet presAssocID="{27A958EB-4A44-402D-A3B4-37797ACB86CC}" presName="compNode" presStyleCnt="0"/>
      <dgm:spPr/>
    </dgm:pt>
    <dgm:pt modelId="{9D308049-A684-4326-8250-66B23C380727}" type="pres">
      <dgm:prSet presAssocID="{27A958EB-4A44-402D-A3B4-37797ACB86CC}" presName="bkgdShape" presStyleLbl="node1" presStyleIdx="1" presStyleCnt="5" custLinFactNeighborX="-172" custLinFactNeighborY="-8045"/>
      <dgm:spPr/>
      <dgm:t>
        <a:bodyPr/>
        <a:lstStyle/>
        <a:p>
          <a:endParaRPr kumimoji="1" lang="ja-JP" altLang="en-US"/>
        </a:p>
      </dgm:t>
    </dgm:pt>
    <dgm:pt modelId="{3C6C11D7-47BE-4263-9AB7-ED66F26DC12A}" type="pres">
      <dgm:prSet presAssocID="{27A958EB-4A44-402D-A3B4-37797ACB86CC}" presName="nodeTx" presStyleLbl="node1" presStyleIdx="1" presStyleCnt="5">
        <dgm:presLayoutVars>
          <dgm:bulletEnabled val="1"/>
        </dgm:presLayoutVars>
      </dgm:prSet>
      <dgm:spPr/>
      <dgm:t>
        <a:bodyPr/>
        <a:lstStyle/>
        <a:p>
          <a:endParaRPr kumimoji="1" lang="ja-JP" altLang="en-US"/>
        </a:p>
      </dgm:t>
    </dgm:pt>
    <dgm:pt modelId="{81CFBDC3-3CFC-4D00-A0F5-C48A101C75B4}" type="pres">
      <dgm:prSet presAssocID="{27A958EB-4A44-402D-A3B4-37797ACB86CC}" presName="invisiNode" presStyleLbl="node1" presStyleIdx="1" presStyleCnt="5"/>
      <dgm:spPr/>
    </dgm:pt>
    <dgm:pt modelId="{7D5B472E-1D25-4C3C-9B03-796643954681}" type="pres">
      <dgm:prSet presAssocID="{27A958EB-4A44-402D-A3B4-37797ACB86CC}" presName="imagNode" presStyleLbl="fgImgPlace1" presStyleIdx="1" presStyleCnt="5"/>
      <dgm:spPr>
        <a:noFill/>
        <a:ln>
          <a:noFill/>
        </a:ln>
      </dgm:spPr>
    </dgm:pt>
    <dgm:pt modelId="{ACEAE34E-72EA-4183-8481-B69649CA6D05}" type="pres">
      <dgm:prSet presAssocID="{D02C2CD9-A600-4E1C-9D55-08993DCE2B44}" presName="sibTrans" presStyleLbl="sibTrans2D1" presStyleIdx="0" presStyleCnt="0"/>
      <dgm:spPr/>
      <dgm:t>
        <a:bodyPr/>
        <a:lstStyle/>
        <a:p>
          <a:endParaRPr kumimoji="1" lang="ja-JP" altLang="en-US"/>
        </a:p>
      </dgm:t>
    </dgm:pt>
    <dgm:pt modelId="{4D8AECE4-2B56-47C2-9FC9-DC20593D3A98}" type="pres">
      <dgm:prSet presAssocID="{7F43F32F-25F2-4BEA-B179-0915ECCD9F5C}" presName="compNode" presStyleCnt="0"/>
      <dgm:spPr/>
    </dgm:pt>
    <dgm:pt modelId="{75E148E7-BFD0-4DD6-8F95-F53318883D3F}" type="pres">
      <dgm:prSet presAssocID="{7F43F32F-25F2-4BEA-B179-0915ECCD9F5C}" presName="bkgdShape" presStyleLbl="node1" presStyleIdx="2" presStyleCnt="5" custLinFactNeighborX="-344"/>
      <dgm:spPr/>
      <dgm:t>
        <a:bodyPr/>
        <a:lstStyle/>
        <a:p>
          <a:endParaRPr kumimoji="1" lang="ja-JP" altLang="en-US"/>
        </a:p>
      </dgm:t>
    </dgm:pt>
    <dgm:pt modelId="{6D382536-9BAC-450E-BC90-64C93445CDAE}" type="pres">
      <dgm:prSet presAssocID="{7F43F32F-25F2-4BEA-B179-0915ECCD9F5C}" presName="nodeTx" presStyleLbl="node1" presStyleIdx="2" presStyleCnt="5">
        <dgm:presLayoutVars>
          <dgm:bulletEnabled val="1"/>
        </dgm:presLayoutVars>
      </dgm:prSet>
      <dgm:spPr/>
      <dgm:t>
        <a:bodyPr/>
        <a:lstStyle/>
        <a:p>
          <a:endParaRPr kumimoji="1" lang="ja-JP" altLang="en-US"/>
        </a:p>
      </dgm:t>
    </dgm:pt>
    <dgm:pt modelId="{2D8E90D7-4544-4132-AD6A-394BF9AAE7CC}" type="pres">
      <dgm:prSet presAssocID="{7F43F32F-25F2-4BEA-B179-0915ECCD9F5C}" presName="invisiNode" presStyleLbl="node1" presStyleIdx="2" presStyleCnt="5"/>
      <dgm:spPr/>
    </dgm:pt>
    <dgm:pt modelId="{F2333DE8-B6C0-4B27-940C-5A3BD536E28B}" type="pres">
      <dgm:prSet presAssocID="{7F43F32F-25F2-4BEA-B179-0915ECCD9F5C}" presName="imagNode" presStyleLbl="fgImgPlace1" presStyleIdx="2" presStyleCnt="5"/>
      <dgm:spPr>
        <a:noFill/>
        <a:ln>
          <a:noFill/>
        </a:ln>
      </dgm:spPr>
    </dgm:pt>
    <dgm:pt modelId="{5E178707-D7C7-4B51-BA7E-51BB980107EE}" type="pres">
      <dgm:prSet presAssocID="{BB7A84B7-8748-4129-84E9-DFD130C7469D}" presName="sibTrans" presStyleLbl="sibTrans2D1" presStyleIdx="0" presStyleCnt="0"/>
      <dgm:spPr/>
      <dgm:t>
        <a:bodyPr/>
        <a:lstStyle/>
        <a:p>
          <a:endParaRPr kumimoji="1" lang="ja-JP" altLang="en-US"/>
        </a:p>
      </dgm:t>
    </dgm:pt>
    <dgm:pt modelId="{5AFB9FF1-C445-485A-BFDC-BAF0CECC1DE2}" type="pres">
      <dgm:prSet presAssocID="{31A0D00F-1C71-4A9E-915E-D123A11E404B}" presName="compNode" presStyleCnt="0"/>
      <dgm:spPr/>
    </dgm:pt>
    <dgm:pt modelId="{7AD70B0C-66AA-4E75-8419-06F8750F33FA}" type="pres">
      <dgm:prSet presAssocID="{31A0D00F-1C71-4A9E-915E-D123A11E404B}" presName="bkgdShape" presStyleLbl="node1" presStyleIdx="3" presStyleCnt="5"/>
      <dgm:spPr/>
      <dgm:t>
        <a:bodyPr/>
        <a:lstStyle/>
        <a:p>
          <a:endParaRPr kumimoji="1" lang="ja-JP" altLang="en-US"/>
        </a:p>
      </dgm:t>
    </dgm:pt>
    <dgm:pt modelId="{D48F166C-27F9-465B-8F20-4C32F3371234}" type="pres">
      <dgm:prSet presAssocID="{31A0D00F-1C71-4A9E-915E-D123A11E404B}" presName="nodeTx" presStyleLbl="node1" presStyleIdx="3" presStyleCnt="5">
        <dgm:presLayoutVars>
          <dgm:bulletEnabled val="1"/>
        </dgm:presLayoutVars>
      </dgm:prSet>
      <dgm:spPr/>
      <dgm:t>
        <a:bodyPr/>
        <a:lstStyle/>
        <a:p>
          <a:endParaRPr kumimoji="1" lang="ja-JP" altLang="en-US"/>
        </a:p>
      </dgm:t>
    </dgm:pt>
    <dgm:pt modelId="{656DD018-F868-4761-B20A-834629F48131}" type="pres">
      <dgm:prSet presAssocID="{31A0D00F-1C71-4A9E-915E-D123A11E404B}" presName="invisiNode" presStyleLbl="node1" presStyleIdx="3" presStyleCnt="5"/>
      <dgm:spPr/>
    </dgm:pt>
    <dgm:pt modelId="{EEECB983-4117-4FEE-A551-067E94EEFA33}" type="pres">
      <dgm:prSet presAssocID="{31A0D00F-1C71-4A9E-915E-D123A11E404B}" presName="imagNode" presStyleLbl="fgImgPlace1" presStyleIdx="3" presStyleCnt="5"/>
      <dgm:spPr>
        <a:noFill/>
        <a:ln>
          <a:noFill/>
        </a:ln>
      </dgm:spPr>
    </dgm:pt>
    <dgm:pt modelId="{0D13615F-C1E6-471F-8A80-81FD81101571}" type="pres">
      <dgm:prSet presAssocID="{C06FB9FD-5862-4360-8126-5C00E67DB615}" presName="sibTrans" presStyleLbl="sibTrans2D1" presStyleIdx="0" presStyleCnt="0"/>
      <dgm:spPr/>
      <dgm:t>
        <a:bodyPr/>
        <a:lstStyle/>
        <a:p>
          <a:endParaRPr kumimoji="1" lang="ja-JP" altLang="en-US"/>
        </a:p>
      </dgm:t>
    </dgm:pt>
    <dgm:pt modelId="{507E90EA-7F9F-4EFA-9FB7-BF91C78829D7}" type="pres">
      <dgm:prSet presAssocID="{8B2B3812-2CC4-46D4-8BDA-3B09FCABE5C4}" presName="compNode" presStyleCnt="0"/>
      <dgm:spPr/>
    </dgm:pt>
    <dgm:pt modelId="{F231E73C-8CEE-4792-9583-F4316913CE99}" type="pres">
      <dgm:prSet presAssocID="{8B2B3812-2CC4-46D4-8BDA-3B09FCABE5C4}" presName="bkgdShape" presStyleLbl="node1" presStyleIdx="4" presStyleCnt="5"/>
      <dgm:spPr/>
      <dgm:t>
        <a:bodyPr/>
        <a:lstStyle/>
        <a:p>
          <a:endParaRPr kumimoji="1" lang="ja-JP" altLang="en-US"/>
        </a:p>
      </dgm:t>
    </dgm:pt>
    <dgm:pt modelId="{CAAD282B-C3E5-46E5-B99C-E723AC216BC8}" type="pres">
      <dgm:prSet presAssocID="{8B2B3812-2CC4-46D4-8BDA-3B09FCABE5C4}" presName="nodeTx" presStyleLbl="node1" presStyleIdx="4" presStyleCnt="5">
        <dgm:presLayoutVars>
          <dgm:bulletEnabled val="1"/>
        </dgm:presLayoutVars>
      </dgm:prSet>
      <dgm:spPr/>
      <dgm:t>
        <a:bodyPr/>
        <a:lstStyle/>
        <a:p>
          <a:endParaRPr kumimoji="1" lang="ja-JP" altLang="en-US"/>
        </a:p>
      </dgm:t>
    </dgm:pt>
    <dgm:pt modelId="{9DE4705D-0911-4925-B2AA-617AD94B249C}" type="pres">
      <dgm:prSet presAssocID="{8B2B3812-2CC4-46D4-8BDA-3B09FCABE5C4}" presName="invisiNode" presStyleLbl="node1" presStyleIdx="4" presStyleCnt="5"/>
      <dgm:spPr/>
    </dgm:pt>
    <dgm:pt modelId="{94583E7F-196A-434D-B96C-41C102F146D4}" type="pres">
      <dgm:prSet presAssocID="{8B2B3812-2CC4-46D4-8BDA-3B09FCABE5C4}" presName="imagNode" presStyleLbl="fgImgPlace1" presStyleIdx="4" presStyleCnt="5"/>
      <dgm:spPr>
        <a:noFill/>
        <a:ln>
          <a:noFill/>
        </a:ln>
      </dgm:spPr>
    </dgm:pt>
  </dgm:ptLst>
  <dgm:cxnLst>
    <dgm:cxn modelId="{69699B44-521A-4A78-8510-DA3211F03F7A}" srcId="{F75C9868-FFC4-4FC9-94CB-0264E5C632BB}" destId="{27A958EB-4A44-402D-A3B4-37797ACB86CC}" srcOrd="1" destOrd="0" parTransId="{FEC9477B-9129-47E8-B5F8-32D951A93E68}" sibTransId="{D02C2CD9-A600-4E1C-9D55-08993DCE2B44}"/>
    <dgm:cxn modelId="{E904E891-3AA2-41EC-90DA-98F11CE4749A}" type="presOf" srcId="{2C48E51B-F1ED-4F09-A159-A697F1314244}" destId="{99770163-CDE9-4D1D-AB3A-97593EFE301D}" srcOrd="0" destOrd="0" presId="urn:microsoft.com/office/officeart/2005/8/layout/hList7#2"/>
    <dgm:cxn modelId="{88F3F824-7382-4BA2-BB6D-58BEF1656618}" type="presOf" srcId="{A8DACCFE-2C08-40A2-A677-4D9A4A91235D}" destId="{8F3FB007-14EC-4915-BC97-58D40DCF261F}" srcOrd="1" destOrd="0" presId="urn:microsoft.com/office/officeart/2005/8/layout/hList7#2"/>
    <dgm:cxn modelId="{1F41F83D-F719-42CC-9E9D-3DB1FF546CBC}" type="presOf" srcId="{C06FB9FD-5862-4360-8126-5C00E67DB615}" destId="{0D13615F-C1E6-471F-8A80-81FD81101571}" srcOrd="0" destOrd="0" presId="urn:microsoft.com/office/officeart/2005/8/layout/hList7#2"/>
    <dgm:cxn modelId="{F708E98D-D4E8-4A37-AE07-81D816AC51E8}" type="presOf" srcId="{7F43F32F-25F2-4BEA-B179-0915ECCD9F5C}" destId="{6D382536-9BAC-450E-BC90-64C93445CDAE}" srcOrd="1" destOrd="0" presId="urn:microsoft.com/office/officeart/2005/8/layout/hList7#2"/>
    <dgm:cxn modelId="{F0FDA26B-5B66-4594-8DBE-732E35E7B342}" type="presOf" srcId="{A8DACCFE-2C08-40A2-A677-4D9A4A91235D}" destId="{8810AFCA-1FF8-4BF7-9999-1A8D963E70F6}" srcOrd="0" destOrd="0" presId="urn:microsoft.com/office/officeart/2005/8/layout/hList7#2"/>
    <dgm:cxn modelId="{D4BA947A-559C-4FAA-8BE6-DAED9A60B191}" type="presOf" srcId="{F75C9868-FFC4-4FC9-94CB-0264E5C632BB}" destId="{3798EF59-D0F5-4CB4-AC13-787632337105}" srcOrd="0" destOrd="0" presId="urn:microsoft.com/office/officeart/2005/8/layout/hList7#2"/>
    <dgm:cxn modelId="{788C8C30-733A-4C35-B018-A81D0339CA8C}" srcId="{F75C9868-FFC4-4FC9-94CB-0264E5C632BB}" destId="{A8DACCFE-2C08-40A2-A677-4D9A4A91235D}" srcOrd="0" destOrd="0" parTransId="{3F5E39D7-5D7A-4129-822C-A5795D5A20A4}" sibTransId="{2C48E51B-F1ED-4F09-A159-A697F1314244}"/>
    <dgm:cxn modelId="{A82CF662-FC7F-4A75-9B04-FABE86B4CE2F}" type="presOf" srcId="{31A0D00F-1C71-4A9E-915E-D123A11E404B}" destId="{7AD70B0C-66AA-4E75-8419-06F8750F33FA}" srcOrd="0" destOrd="0" presId="urn:microsoft.com/office/officeart/2005/8/layout/hList7#2"/>
    <dgm:cxn modelId="{52BA0764-DCB7-469B-BB56-F18B052D52CF}" type="presOf" srcId="{31A0D00F-1C71-4A9E-915E-D123A11E404B}" destId="{D48F166C-27F9-465B-8F20-4C32F3371234}" srcOrd="1" destOrd="0" presId="urn:microsoft.com/office/officeart/2005/8/layout/hList7#2"/>
    <dgm:cxn modelId="{2D448824-8BF9-4607-8893-7AE03247C2A2}" type="presOf" srcId="{27A958EB-4A44-402D-A3B4-37797ACB86CC}" destId="{9D308049-A684-4326-8250-66B23C380727}" srcOrd="0" destOrd="0" presId="urn:microsoft.com/office/officeart/2005/8/layout/hList7#2"/>
    <dgm:cxn modelId="{6482AC0E-AC95-4918-90A2-F6E7979B8DFA}" srcId="{F75C9868-FFC4-4FC9-94CB-0264E5C632BB}" destId="{31A0D00F-1C71-4A9E-915E-D123A11E404B}" srcOrd="3" destOrd="0" parTransId="{AC6310F0-66B8-481A-A288-98D95BFCA11C}" sibTransId="{C06FB9FD-5862-4360-8126-5C00E67DB615}"/>
    <dgm:cxn modelId="{BEBDFA4E-6ACA-469A-960E-C236FF56A296}" type="presOf" srcId="{8B2B3812-2CC4-46D4-8BDA-3B09FCABE5C4}" destId="{CAAD282B-C3E5-46E5-B99C-E723AC216BC8}" srcOrd="1" destOrd="0" presId="urn:microsoft.com/office/officeart/2005/8/layout/hList7#2"/>
    <dgm:cxn modelId="{D778BF19-2F3E-4EB4-A649-DF9BEF6C1BC7}" type="presOf" srcId="{7F43F32F-25F2-4BEA-B179-0915ECCD9F5C}" destId="{75E148E7-BFD0-4DD6-8F95-F53318883D3F}" srcOrd="0" destOrd="0" presId="urn:microsoft.com/office/officeart/2005/8/layout/hList7#2"/>
    <dgm:cxn modelId="{B5EADC36-7B07-4042-8A9E-0565FD28617F}" type="presOf" srcId="{D02C2CD9-A600-4E1C-9D55-08993DCE2B44}" destId="{ACEAE34E-72EA-4183-8481-B69649CA6D05}" srcOrd="0" destOrd="0" presId="urn:microsoft.com/office/officeart/2005/8/layout/hList7#2"/>
    <dgm:cxn modelId="{8070F978-03CA-4E77-806E-63FA7602D1DB}" type="presOf" srcId="{BB7A84B7-8748-4129-84E9-DFD130C7469D}" destId="{5E178707-D7C7-4B51-BA7E-51BB980107EE}" srcOrd="0" destOrd="0" presId="urn:microsoft.com/office/officeart/2005/8/layout/hList7#2"/>
    <dgm:cxn modelId="{4B05437C-BA8F-462D-8055-22A5232C61A3}" srcId="{F75C9868-FFC4-4FC9-94CB-0264E5C632BB}" destId="{8B2B3812-2CC4-46D4-8BDA-3B09FCABE5C4}" srcOrd="4" destOrd="0" parTransId="{2DA62B12-C203-42AC-A7A3-9D0A4CE2FC5B}" sibTransId="{54B34CCE-8E11-4257-960B-647F906C0870}"/>
    <dgm:cxn modelId="{40E59F6E-5424-4E69-B0FC-5CDD0E4D568B}" type="presOf" srcId="{8B2B3812-2CC4-46D4-8BDA-3B09FCABE5C4}" destId="{F231E73C-8CEE-4792-9583-F4316913CE99}" srcOrd="0" destOrd="0" presId="urn:microsoft.com/office/officeart/2005/8/layout/hList7#2"/>
    <dgm:cxn modelId="{E888AABD-16D7-4FD2-A751-3633934FE3A0}" type="presOf" srcId="{27A958EB-4A44-402D-A3B4-37797ACB86CC}" destId="{3C6C11D7-47BE-4263-9AB7-ED66F26DC12A}" srcOrd="1" destOrd="0" presId="urn:microsoft.com/office/officeart/2005/8/layout/hList7#2"/>
    <dgm:cxn modelId="{E781BA4F-A82A-4B4A-B2A1-C9121FC251F4}" srcId="{F75C9868-FFC4-4FC9-94CB-0264E5C632BB}" destId="{7F43F32F-25F2-4BEA-B179-0915ECCD9F5C}" srcOrd="2" destOrd="0" parTransId="{3B91F9F4-4A38-45DF-A5EA-F6115F0AFE1D}" sibTransId="{BB7A84B7-8748-4129-84E9-DFD130C7469D}"/>
    <dgm:cxn modelId="{F620A4AC-6A58-47F7-A7B1-E8C30001CDEB}" type="presParOf" srcId="{3798EF59-D0F5-4CB4-AC13-787632337105}" destId="{311F67F3-55F4-4891-A6FB-772D32A90ABE}" srcOrd="0" destOrd="0" presId="urn:microsoft.com/office/officeart/2005/8/layout/hList7#2"/>
    <dgm:cxn modelId="{EE21DDB5-4DF2-46E9-812B-27720D9E2E70}" type="presParOf" srcId="{3798EF59-D0F5-4CB4-AC13-787632337105}" destId="{7232A63B-364B-4376-878D-23873AADBC78}" srcOrd="1" destOrd="0" presId="urn:microsoft.com/office/officeart/2005/8/layout/hList7#2"/>
    <dgm:cxn modelId="{3523B6F5-9B36-4171-938F-B4F6058FACF9}" type="presParOf" srcId="{7232A63B-364B-4376-878D-23873AADBC78}" destId="{3D8F047D-AEF6-471D-89DD-89E51276AD0F}" srcOrd="0" destOrd="0" presId="urn:microsoft.com/office/officeart/2005/8/layout/hList7#2"/>
    <dgm:cxn modelId="{7DA8D5C7-6252-4BFA-B1F6-D3CF98EF66B8}" type="presParOf" srcId="{3D8F047D-AEF6-471D-89DD-89E51276AD0F}" destId="{8810AFCA-1FF8-4BF7-9999-1A8D963E70F6}" srcOrd="0" destOrd="0" presId="urn:microsoft.com/office/officeart/2005/8/layout/hList7#2"/>
    <dgm:cxn modelId="{EA954C16-1022-4C29-9FF0-2672076222DA}" type="presParOf" srcId="{3D8F047D-AEF6-471D-89DD-89E51276AD0F}" destId="{8F3FB007-14EC-4915-BC97-58D40DCF261F}" srcOrd="1" destOrd="0" presId="urn:microsoft.com/office/officeart/2005/8/layout/hList7#2"/>
    <dgm:cxn modelId="{02949EC3-25D9-4174-9A25-484CCDAF5112}" type="presParOf" srcId="{3D8F047D-AEF6-471D-89DD-89E51276AD0F}" destId="{249791C1-CE64-4957-87E7-16D2689E9B12}" srcOrd="2" destOrd="0" presId="urn:microsoft.com/office/officeart/2005/8/layout/hList7#2"/>
    <dgm:cxn modelId="{8F5EF833-33DD-49FA-AE3B-8C88A9C0EF4A}" type="presParOf" srcId="{3D8F047D-AEF6-471D-89DD-89E51276AD0F}" destId="{0DA23B57-2AAA-47DE-9B04-FD644F3F9785}" srcOrd="3" destOrd="0" presId="urn:microsoft.com/office/officeart/2005/8/layout/hList7#2"/>
    <dgm:cxn modelId="{4E3A1858-858C-4484-B7A3-71966B50DBBA}" type="presParOf" srcId="{7232A63B-364B-4376-878D-23873AADBC78}" destId="{99770163-CDE9-4D1D-AB3A-97593EFE301D}" srcOrd="1" destOrd="0" presId="urn:microsoft.com/office/officeart/2005/8/layout/hList7#2"/>
    <dgm:cxn modelId="{631E9EB1-C5A1-47FA-9BFB-620B8B5801B1}" type="presParOf" srcId="{7232A63B-364B-4376-878D-23873AADBC78}" destId="{D7581287-9F0D-4DEB-8720-197D7C687F92}" srcOrd="2" destOrd="0" presId="urn:microsoft.com/office/officeart/2005/8/layout/hList7#2"/>
    <dgm:cxn modelId="{7F4F4479-039F-4AA3-B023-6F6EBC9D687C}" type="presParOf" srcId="{D7581287-9F0D-4DEB-8720-197D7C687F92}" destId="{9D308049-A684-4326-8250-66B23C380727}" srcOrd="0" destOrd="0" presId="urn:microsoft.com/office/officeart/2005/8/layout/hList7#2"/>
    <dgm:cxn modelId="{B657FA30-3688-43AF-930A-645F51C19E54}" type="presParOf" srcId="{D7581287-9F0D-4DEB-8720-197D7C687F92}" destId="{3C6C11D7-47BE-4263-9AB7-ED66F26DC12A}" srcOrd="1" destOrd="0" presId="urn:microsoft.com/office/officeart/2005/8/layout/hList7#2"/>
    <dgm:cxn modelId="{AE59775D-C0CB-4A9F-9152-0B10DF0F800E}" type="presParOf" srcId="{D7581287-9F0D-4DEB-8720-197D7C687F92}" destId="{81CFBDC3-3CFC-4D00-A0F5-C48A101C75B4}" srcOrd="2" destOrd="0" presId="urn:microsoft.com/office/officeart/2005/8/layout/hList7#2"/>
    <dgm:cxn modelId="{29B677F4-69B9-4E64-B3F8-C138421BAE3F}" type="presParOf" srcId="{D7581287-9F0D-4DEB-8720-197D7C687F92}" destId="{7D5B472E-1D25-4C3C-9B03-796643954681}" srcOrd="3" destOrd="0" presId="urn:microsoft.com/office/officeart/2005/8/layout/hList7#2"/>
    <dgm:cxn modelId="{A7D371B9-F4B9-4B8D-9B15-A8B2CD7175A8}" type="presParOf" srcId="{7232A63B-364B-4376-878D-23873AADBC78}" destId="{ACEAE34E-72EA-4183-8481-B69649CA6D05}" srcOrd="3" destOrd="0" presId="urn:microsoft.com/office/officeart/2005/8/layout/hList7#2"/>
    <dgm:cxn modelId="{DFBD0AA8-B9E5-416E-9980-4F7C20CE0ED8}" type="presParOf" srcId="{7232A63B-364B-4376-878D-23873AADBC78}" destId="{4D8AECE4-2B56-47C2-9FC9-DC20593D3A98}" srcOrd="4" destOrd="0" presId="urn:microsoft.com/office/officeart/2005/8/layout/hList7#2"/>
    <dgm:cxn modelId="{F99DF73C-7E96-4C86-B13F-D5D94C84076D}" type="presParOf" srcId="{4D8AECE4-2B56-47C2-9FC9-DC20593D3A98}" destId="{75E148E7-BFD0-4DD6-8F95-F53318883D3F}" srcOrd="0" destOrd="0" presId="urn:microsoft.com/office/officeart/2005/8/layout/hList7#2"/>
    <dgm:cxn modelId="{96642DDE-0FFC-4A67-96E7-E7A571BB516D}" type="presParOf" srcId="{4D8AECE4-2B56-47C2-9FC9-DC20593D3A98}" destId="{6D382536-9BAC-450E-BC90-64C93445CDAE}" srcOrd="1" destOrd="0" presId="urn:microsoft.com/office/officeart/2005/8/layout/hList7#2"/>
    <dgm:cxn modelId="{00DADD52-E623-4532-B700-96B92DEC1781}" type="presParOf" srcId="{4D8AECE4-2B56-47C2-9FC9-DC20593D3A98}" destId="{2D8E90D7-4544-4132-AD6A-394BF9AAE7CC}" srcOrd="2" destOrd="0" presId="urn:microsoft.com/office/officeart/2005/8/layout/hList7#2"/>
    <dgm:cxn modelId="{90FEC68D-EB54-486B-9FA4-C56232B35B2F}" type="presParOf" srcId="{4D8AECE4-2B56-47C2-9FC9-DC20593D3A98}" destId="{F2333DE8-B6C0-4B27-940C-5A3BD536E28B}" srcOrd="3" destOrd="0" presId="urn:microsoft.com/office/officeart/2005/8/layout/hList7#2"/>
    <dgm:cxn modelId="{904DB473-8EB8-400E-AC95-7A233A27C40C}" type="presParOf" srcId="{7232A63B-364B-4376-878D-23873AADBC78}" destId="{5E178707-D7C7-4B51-BA7E-51BB980107EE}" srcOrd="5" destOrd="0" presId="urn:microsoft.com/office/officeart/2005/8/layout/hList7#2"/>
    <dgm:cxn modelId="{DE2F0FB3-77DE-4D02-97EE-C20FC88438C5}" type="presParOf" srcId="{7232A63B-364B-4376-878D-23873AADBC78}" destId="{5AFB9FF1-C445-485A-BFDC-BAF0CECC1DE2}" srcOrd="6" destOrd="0" presId="urn:microsoft.com/office/officeart/2005/8/layout/hList7#2"/>
    <dgm:cxn modelId="{810091D1-4399-4633-9925-DBC40C91C60D}" type="presParOf" srcId="{5AFB9FF1-C445-485A-BFDC-BAF0CECC1DE2}" destId="{7AD70B0C-66AA-4E75-8419-06F8750F33FA}" srcOrd="0" destOrd="0" presId="urn:microsoft.com/office/officeart/2005/8/layout/hList7#2"/>
    <dgm:cxn modelId="{335AB2EC-1A38-4081-8B00-9176E2E7BF2B}" type="presParOf" srcId="{5AFB9FF1-C445-485A-BFDC-BAF0CECC1DE2}" destId="{D48F166C-27F9-465B-8F20-4C32F3371234}" srcOrd="1" destOrd="0" presId="urn:microsoft.com/office/officeart/2005/8/layout/hList7#2"/>
    <dgm:cxn modelId="{53E48770-C5E6-40F7-9DA3-53B886015E99}" type="presParOf" srcId="{5AFB9FF1-C445-485A-BFDC-BAF0CECC1DE2}" destId="{656DD018-F868-4761-B20A-834629F48131}" srcOrd="2" destOrd="0" presId="urn:microsoft.com/office/officeart/2005/8/layout/hList7#2"/>
    <dgm:cxn modelId="{810CF58E-2211-46D8-BAAF-0F8805B1AE03}" type="presParOf" srcId="{5AFB9FF1-C445-485A-BFDC-BAF0CECC1DE2}" destId="{EEECB983-4117-4FEE-A551-067E94EEFA33}" srcOrd="3" destOrd="0" presId="urn:microsoft.com/office/officeart/2005/8/layout/hList7#2"/>
    <dgm:cxn modelId="{ACAA3F86-B700-48D3-9516-D3B91B946435}" type="presParOf" srcId="{7232A63B-364B-4376-878D-23873AADBC78}" destId="{0D13615F-C1E6-471F-8A80-81FD81101571}" srcOrd="7" destOrd="0" presId="urn:microsoft.com/office/officeart/2005/8/layout/hList7#2"/>
    <dgm:cxn modelId="{DCDD0412-7D7C-400F-BCCB-22E70AC3905A}" type="presParOf" srcId="{7232A63B-364B-4376-878D-23873AADBC78}" destId="{507E90EA-7F9F-4EFA-9FB7-BF91C78829D7}" srcOrd="8" destOrd="0" presId="urn:microsoft.com/office/officeart/2005/8/layout/hList7#2"/>
    <dgm:cxn modelId="{E63856DE-33E0-4115-81AA-4F1BA3B02CA8}" type="presParOf" srcId="{507E90EA-7F9F-4EFA-9FB7-BF91C78829D7}" destId="{F231E73C-8CEE-4792-9583-F4316913CE99}" srcOrd="0" destOrd="0" presId="urn:microsoft.com/office/officeart/2005/8/layout/hList7#2"/>
    <dgm:cxn modelId="{0CB99108-3F1C-49CE-B2C0-ABFE9340BB8A}" type="presParOf" srcId="{507E90EA-7F9F-4EFA-9FB7-BF91C78829D7}" destId="{CAAD282B-C3E5-46E5-B99C-E723AC216BC8}" srcOrd="1" destOrd="0" presId="urn:microsoft.com/office/officeart/2005/8/layout/hList7#2"/>
    <dgm:cxn modelId="{6BF4DC17-FFE9-4842-80C0-2A3483446B75}" type="presParOf" srcId="{507E90EA-7F9F-4EFA-9FB7-BF91C78829D7}" destId="{9DE4705D-0911-4925-B2AA-617AD94B249C}" srcOrd="2" destOrd="0" presId="urn:microsoft.com/office/officeart/2005/8/layout/hList7#2"/>
    <dgm:cxn modelId="{42B27031-47F0-4801-B9DE-218CB0699CE1}" type="presParOf" srcId="{507E90EA-7F9F-4EFA-9FB7-BF91C78829D7}" destId="{94583E7F-196A-434D-B96C-41C102F146D4}"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0AFCA-1FF8-4BF7-9999-1A8D963E70F6}">
      <dsp:nvSpPr>
        <dsp:cNvPr id="0" name=""/>
        <dsp:cNvSpPr/>
      </dsp:nvSpPr>
      <dsp:spPr>
        <a:xfrm>
          <a:off x="0" y="0"/>
          <a:ext cx="1518046" cy="3324324"/>
        </a:xfrm>
        <a:prstGeom prst="roundRect">
          <a:avLst>
            <a:gd name="adj" fmla="val 10000"/>
          </a:avLst>
        </a:prstGeom>
        <a:solidFill>
          <a:schemeClr val="tx1">
            <a:lumMod val="95000"/>
            <a:lumOff val="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ja-JP" altLang="en-US" sz="3200" kern="1200" dirty="0" smtClean="0"/>
            <a:t>虐待</a:t>
          </a:r>
          <a:endParaRPr kumimoji="1" lang="en-US" altLang="ja-JP" sz="3200" kern="1200" dirty="0" smtClean="0"/>
        </a:p>
        <a:p>
          <a:pPr lvl="0" algn="ctr" defTabSz="1422400">
            <a:lnSpc>
              <a:spcPct val="90000"/>
            </a:lnSpc>
            <a:spcBef>
              <a:spcPct val="0"/>
            </a:spcBef>
            <a:spcAft>
              <a:spcPct val="35000"/>
            </a:spcAft>
          </a:pPr>
          <a:endParaRPr kumimoji="1" lang="en-US" altLang="ja-JP" sz="1600" kern="1200" dirty="0" smtClean="0"/>
        </a:p>
        <a:p>
          <a:pPr lvl="0" algn="ctr" defTabSz="1422400">
            <a:lnSpc>
              <a:spcPct val="90000"/>
            </a:lnSpc>
            <a:spcBef>
              <a:spcPct val="0"/>
            </a:spcBef>
            <a:spcAft>
              <a:spcPct val="35000"/>
            </a:spcAft>
          </a:pPr>
          <a:endParaRPr kumimoji="1" lang="en-US" altLang="ja-JP" sz="1600" kern="1200" dirty="0" smtClean="0"/>
        </a:p>
        <a:p>
          <a:pPr lvl="0" algn="ctr" defTabSz="1422400">
            <a:lnSpc>
              <a:spcPct val="90000"/>
            </a:lnSpc>
            <a:spcBef>
              <a:spcPct val="0"/>
            </a:spcBef>
            <a:spcAft>
              <a:spcPct val="35000"/>
            </a:spcAft>
          </a:pPr>
          <a:r>
            <a:rPr kumimoji="1" lang="ja-JP" altLang="en-US" sz="1600" kern="1200" dirty="0" smtClean="0"/>
            <a:t>犯罪等</a:t>
          </a:r>
          <a:endParaRPr kumimoji="1" lang="en-US" altLang="ja-JP" sz="1600" kern="1200" dirty="0" smtClean="0"/>
        </a:p>
      </dsp:txBody>
      <dsp:txXfrm>
        <a:off x="0" y="1329729"/>
        <a:ext cx="1518046" cy="1329729"/>
      </dsp:txXfrm>
    </dsp:sp>
    <dsp:sp modelId="{0DA23B57-2AAA-47DE-9B04-FD644F3F9785}">
      <dsp:nvSpPr>
        <dsp:cNvPr id="0" name=""/>
        <dsp:cNvSpPr/>
      </dsp:nvSpPr>
      <dsp:spPr>
        <a:xfrm>
          <a:off x="205523" y="199459"/>
          <a:ext cx="1106999" cy="1106999"/>
        </a:xfrm>
        <a:prstGeom prst="ellipse">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9D308049-A684-4326-8250-66B23C380727}">
      <dsp:nvSpPr>
        <dsp:cNvPr id="0" name=""/>
        <dsp:cNvSpPr/>
      </dsp:nvSpPr>
      <dsp:spPr>
        <a:xfrm>
          <a:off x="1560977" y="0"/>
          <a:ext cx="1518046" cy="3324324"/>
        </a:xfrm>
        <a:prstGeom prst="roundRect">
          <a:avLst>
            <a:gd name="adj" fmla="val 10000"/>
          </a:avLst>
        </a:prstGeom>
        <a:solidFill>
          <a:schemeClr val="tx1">
            <a:lumMod val="75000"/>
            <a:lumOff val="2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altLang="ja-JP" sz="1400" kern="1200" dirty="0" smtClean="0"/>
        </a:p>
        <a:p>
          <a:pPr lvl="0" algn="ctr" defTabSz="622300">
            <a:lnSpc>
              <a:spcPct val="90000"/>
            </a:lnSpc>
            <a:spcBef>
              <a:spcPct val="0"/>
            </a:spcBef>
            <a:spcAft>
              <a:spcPct val="35000"/>
            </a:spcAft>
          </a:pPr>
          <a:endParaRPr lang="en-US" altLang="ja-JP" sz="1400" kern="1200" dirty="0" smtClean="0"/>
        </a:p>
        <a:p>
          <a:pPr lvl="0" algn="ctr" defTabSz="622300">
            <a:lnSpc>
              <a:spcPct val="90000"/>
            </a:lnSpc>
            <a:spcBef>
              <a:spcPct val="0"/>
            </a:spcBef>
            <a:spcAft>
              <a:spcPct val="35000"/>
            </a:spcAft>
          </a:pPr>
          <a:endParaRPr lang="en-US" altLang="ja-JP" sz="1400" kern="1200" dirty="0" smtClean="0"/>
        </a:p>
        <a:p>
          <a:pPr lvl="0" algn="ctr" defTabSz="622300">
            <a:lnSpc>
              <a:spcPct val="90000"/>
            </a:lnSpc>
            <a:spcBef>
              <a:spcPct val="0"/>
            </a:spcBef>
            <a:spcAft>
              <a:spcPct val="35000"/>
            </a:spcAft>
          </a:pPr>
          <a:endParaRPr lang="en-US" altLang="ja-JP" sz="1400" kern="1200" dirty="0" smtClean="0"/>
        </a:p>
        <a:p>
          <a:pPr lvl="0" algn="ctr" defTabSz="622300">
            <a:lnSpc>
              <a:spcPct val="90000"/>
            </a:lnSpc>
            <a:spcBef>
              <a:spcPct val="0"/>
            </a:spcBef>
            <a:spcAft>
              <a:spcPct val="35000"/>
            </a:spcAft>
          </a:pPr>
          <a:endParaRPr lang="en-US" altLang="ja-JP" sz="1400" kern="1200" dirty="0" smtClean="0"/>
        </a:p>
        <a:p>
          <a:pPr lvl="0" algn="ctr" defTabSz="622300">
            <a:lnSpc>
              <a:spcPct val="90000"/>
            </a:lnSpc>
            <a:spcBef>
              <a:spcPct val="0"/>
            </a:spcBef>
            <a:spcAft>
              <a:spcPct val="35000"/>
            </a:spcAft>
          </a:pPr>
          <a:endParaRPr lang="en-US" altLang="ja-JP" sz="1400" kern="1200" dirty="0" smtClean="0"/>
        </a:p>
        <a:p>
          <a:pPr lvl="0" algn="ctr" defTabSz="622300">
            <a:lnSpc>
              <a:spcPct val="90000"/>
            </a:lnSpc>
            <a:spcBef>
              <a:spcPct val="0"/>
            </a:spcBef>
            <a:spcAft>
              <a:spcPct val="35000"/>
            </a:spcAft>
          </a:pPr>
          <a:r>
            <a:rPr lang="ja-JP" altLang="en-US" sz="1400" kern="1200" dirty="0" smtClean="0"/>
            <a:t>犯罪ではないが重い虐待</a:t>
          </a:r>
          <a:endParaRPr lang="ja-JP" altLang="en-US" sz="1400" kern="1200" dirty="0"/>
        </a:p>
      </dsp:txBody>
      <dsp:txXfrm>
        <a:off x="1560977" y="1329729"/>
        <a:ext cx="1518046" cy="1329729"/>
      </dsp:txXfrm>
    </dsp:sp>
    <dsp:sp modelId="{7D5B472E-1D25-4C3C-9B03-796643954681}">
      <dsp:nvSpPr>
        <dsp:cNvPr id="0" name=""/>
        <dsp:cNvSpPr/>
      </dsp:nvSpPr>
      <dsp:spPr>
        <a:xfrm>
          <a:off x="1769111" y="199459"/>
          <a:ext cx="1106999" cy="1106999"/>
        </a:xfrm>
        <a:prstGeom prst="ellipse">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75E148E7-BFD0-4DD6-8F95-F53318883D3F}">
      <dsp:nvSpPr>
        <dsp:cNvPr id="0" name=""/>
        <dsp:cNvSpPr/>
      </dsp:nvSpPr>
      <dsp:spPr>
        <a:xfrm>
          <a:off x="3121954" y="0"/>
          <a:ext cx="1518046" cy="3324324"/>
        </a:xfrm>
        <a:prstGeom prst="roundRect">
          <a:avLst>
            <a:gd name="adj" fmla="val 10000"/>
          </a:avLst>
        </a:prstGeom>
        <a:solidFill>
          <a:schemeClr val="tx1">
            <a:lumMod val="50000"/>
            <a:lumOff val="50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kumimoji="1" lang="en-US" altLang="ja-JP" sz="2400" kern="1200" dirty="0" smtClean="0"/>
        </a:p>
        <a:p>
          <a:pPr lvl="0" algn="ctr" defTabSz="1066800">
            <a:lnSpc>
              <a:spcPct val="90000"/>
            </a:lnSpc>
            <a:spcBef>
              <a:spcPct val="0"/>
            </a:spcBef>
            <a:spcAft>
              <a:spcPct val="35000"/>
            </a:spcAft>
          </a:pPr>
          <a:r>
            <a:rPr kumimoji="1" lang="ja-JP" altLang="en-US" sz="2400" kern="1200" dirty="0" smtClean="0"/>
            <a:t>不適切なケア</a:t>
          </a:r>
          <a:endParaRPr kumimoji="1" lang="en-US" altLang="ja-JP" sz="2400" kern="1200" dirty="0" smtClean="0"/>
        </a:p>
        <a:p>
          <a:pPr lvl="0" algn="ctr" defTabSz="1066800">
            <a:lnSpc>
              <a:spcPct val="90000"/>
            </a:lnSpc>
            <a:spcBef>
              <a:spcPct val="0"/>
            </a:spcBef>
            <a:spcAft>
              <a:spcPct val="35000"/>
            </a:spcAft>
          </a:pPr>
          <a:endParaRPr kumimoji="1" lang="en-US" altLang="ja-JP" sz="1200" kern="1200" dirty="0" smtClean="0"/>
        </a:p>
        <a:p>
          <a:pPr lvl="0" algn="ctr" defTabSz="1066800">
            <a:lnSpc>
              <a:spcPct val="90000"/>
            </a:lnSpc>
            <a:spcBef>
              <a:spcPct val="0"/>
            </a:spcBef>
            <a:spcAft>
              <a:spcPct val="35000"/>
            </a:spcAft>
          </a:pPr>
          <a:endParaRPr kumimoji="1" lang="en-US" altLang="ja-JP" sz="1200" kern="1200" dirty="0" smtClean="0"/>
        </a:p>
        <a:p>
          <a:pPr lvl="0" algn="ctr" defTabSz="1066800">
            <a:lnSpc>
              <a:spcPct val="90000"/>
            </a:lnSpc>
            <a:spcBef>
              <a:spcPct val="0"/>
            </a:spcBef>
            <a:spcAft>
              <a:spcPct val="35000"/>
            </a:spcAft>
          </a:pPr>
          <a:r>
            <a:rPr kumimoji="1" lang="ja-JP" altLang="en-US" sz="1400" kern="1200" dirty="0" smtClean="0"/>
            <a:t>虐待とは言い切れないが、明らかに適切ではないケア</a:t>
          </a:r>
          <a:endParaRPr kumimoji="1" lang="ja-JP" altLang="en-US" sz="1400" kern="1200" dirty="0"/>
        </a:p>
      </dsp:txBody>
      <dsp:txXfrm>
        <a:off x="3121954" y="1329729"/>
        <a:ext cx="1518046" cy="1329729"/>
      </dsp:txXfrm>
    </dsp:sp>
    <dsp:sp modelId="{F2333DE8-B6C0-4B27-940C-5A3BD536E28B}">
      <dsp:nvSpPr>
        <dsp:cNvPr id="0" name=""/>
        <dsp:cNvSpPr/>
      </dsp:nvSpPr>
      <dsp:spPr>
        <a:xfrm>
          <a:off x="3332700" y="199459"/>
          <a:ext cx="1106999" cy="1106999"/>
        </a:xfrm>
        <a:prstGeom prst="ellipse">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7AD70B0C-66AA-4E75-8419-06F8750F33FA}">
      <dsp:nvSpPr>
        <dsp:cNvPr id="0" name=""/>
        <dsp:cNvSpPr/>
      </dsp:nvSpPr>
      <dsp:spPr>
        <a:xfrm>
          <a:off x="4690764" y="0"/>
          <a:ext cx="1518046" cy="3324324"/>
        </a:xfrm>
        <a:prstGeom prst="roundRect">
          <a:avLst>
            <a:gd name="adj" fmla="val 10000"/>
          </a:avLst>
        </a:prstGeom>
        <a:solidFill>
          <a:schemeClr val="bg1">
            <a:lumMod val="8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kumimoji="1" lang="en-US" altLang="ja-JP" sz="1400" kern="1200" dirty="0" smtClean="0">
            <a:solidFill>
              <a:schemeClr val="tx1">
                <a:lumMod val="75000"/>
                <a:lumOff val="25000"/>
              </a:schemeClr>
            </a:solidFill>
          </a:endParaRPr>
        </a:p>
        <a:p>
          <a:pPr lvl="0" algn="ctr" defTabSz="622300">
            <a:lnSpc>
              <a:spcPct val="90000"/>
            </a:lnSpc>
            <a:spcBef>
              <a:spcPct val="0"/>
            </a:spcBef>
            <a:spcAft>
              <a:spcPct val="35000"/>
            </a:spcAft>
          </a:pPr>
          <a:endParaRPr kumimoji="1" lang="en-US" altLang="ja-JP" sz="1400" kern="1200" dirty="0" smtClean="0">
            <a:solidFill>
              <a:schemeClr val="tx1">
                <a:lumMod val="75000"/>
                <a:lumOff val="25000"/>
              </a:schemeClr>
            </a:solidFill>
          </a:endParaRPr>
        </a:p>
        <a:p>
          <a:pPr lvl="0" algn="ctr" defTabSz="622300">
            <a:lnSpc>
              <a:spcPct val="90000"/>
            </a:lnSpc>
            <a:spcBef>
              <a:spcPct val="0"/>
            </a:spcBef>
            <a:spcAft>
              <a:spcPct val="35000"/>
            </a:spcAft>
          </a:pPr>
          <a:endParaRPr kumimoji="1" lang="en-US" altLang="ja-JP" sz="1400" kern="1200" dirty="0" smtClean="0">
            <a:solidFill>
              <a:schemeClr val="tx1">
                <a:lumMod val="75000"/>
                <a:lumOff val="25000"/>
              </a:schemeClr>
            </a:solidFill>
          </a:endParaRPr>
        </a:p>
        <a:p>
          <a:pPr lvl="0" algn="ctr" defTabSz="622300">
            <a:lnSpc>
              <a:spcPct val="90000"/>
            </a:lnSpc>
            <a:spcBef>
              <a:spcPct val="0"/>
            </a:spcBef>
            <a:spcAft>
              <a:spcPct val="35000"/>
            </a:spcAft>
          </a:pPr>
          <a:endParaRPr kumimoji="1" lang="en-US" altLang="ja-JP" sz="1400" kern="1200" dirty="0" smtClean="0">
            <a:solidFill>
              <a:schemeClr val="tx1">
                <a:lumMod val="75000"/>
                <a:lumOff val="25000"/>
              </a:schemeClr>
            </a:solidFill>
          </a:endParaRPr>
        </a:p>
        <a:p>
          <a:pPr lvl="0" algn="ctr" defTabSz="622300">
            <a:lnSpc>
              <a:spcPct val="90000"/>
            </a:lnSpc>
            <a:spcBef>
              <a:spcPct val="0"/>
            </a:spcBef>
            <a:spcAft>
              <a:spcPct val="35000"/>
            </a:spcAft>
          </a:pPr>
          <a:endParaRPr kumimoji="1" lang="en-US" altLang="ja-JP" sz="1400" kern="1200" dirty="0" smtClean="0">
            <a:solidFill>
              <a:schemeClr val="tx1">
                <a:lumMod val="75000"/>
                <a:lumOff val="25000"/>
              </a:schemeClr>
            </a:solidFill>
          </a:endParaRPr>
        </a:p>
        <a:p>
          <a:pPr lvl="0" algn="ctr" defTabSz="622300">
            <a:lnSpc>
              <a:spcPct val="90000"/>
            </a:lnSpc>
            <a:spcBef>
              <a:spcPct val="0"/>
            </a:spcBef>
            <a:spcAft>
              <a:spcPct val="35000"/>
            </a:spcAft>
          </a:pPr>
          <a:endParaRPr kumimoji="1" lang="en-US" altLang="ja-JP" sz="1400" kern="1200" dirty="0" smtClean="0">
            <a:solidFill>
              <a:schemeClr val="tx1">
                <a:lumMod val="75000"/>
                <a:lumOff val="25000"/>
              </a:schemeClr>
            </a:solidFill>
          </a:endParaRPr>
        </a:p>
        <a:p>
          <a:pPr lvl="0" algn="ctr" defTabSz="622300">
            <a:lnSpc>
              <a:spcPct val="90000"/>
            </a:lnSpc>
            <a:spcBef>
              <a:spcPct val="0"/>
            </a:spcBef>
            <a:spcAft>
              <a:spcPct val="35000"/>
            </a:spcAft>
          </a:pPr>
          <a:endParaRPr kumimoji="1" lang="en-US" altLang="ja-JP" sz="1400" kern="1200" dirty="0" smtClean="0">
            <a:solidFill>
              <a:schemeClr val="tx1">
                <a:lumMod val="75000"/>
                <a:lumOff val="25000"/>
              </a:schemeClr>
            </a:solidFill>
          </a:endParaRPr>
        </a:p>
        <a:p>
          <a:pPr lvl="0" algn="l" defTabSz="622300">
            <a:lnSpc>
              <a:spcPct val="90000"/>
            </a:lnSpc>
            <a:spcBef>
              <a:spcPct val="0"/>
            </a:spcBef>
            <a:spcAft>
              <a:spcPct val="35000"/>
            </a:spcAft>
          </a:pPr>
          <a:r>
            <a:rPr kumimoji="1" lang="ja-JP" altLang="en-US" sz="1400" kern="1200" dirty="0" smtClean="0">
              <a:solidFill>
                <a:schemeClr val="tx1"/>
              </a:solidFill>
            </a:rPr>
            <a:t>不適切とまでは言い切れないが、状況によっては判断が迷うケア</a:t>
          </a:r>
          <a:endParaRPr kumimoji="1" lang="ja-JP" altLang="en-US" sz="1400" kern="1200" dirty="0">
            <a:solidFill>
              <a:schemeClr val="tx1"/>
            </a:solidFill>
          </a:endParaRPr>
        </a:p>
      </dsp:txBody>
      <dsp:txXfrm>
        <a:off x="4690764" y="1329729"/>
        <a:ext cx="1518046" cy="1329729"/>
      </dsp:txXfrm>
    </dsp:sp>
    <dsp:sp modelId="{EEECB983-4117-4FEE-A551-067E94EEFA33}">
      <dsp:nvSpPr>
        <dsp:cNvPr id="0" name=""/>
        <dsp:cNvSpPr/>
      </dsp:nvSpPr>
      <dsp:spPr>
        <a:xfrm>
          <a:off x="4896288" y="199459"/>
          <a:ext cx="1106999" cy="1106999"/>
        </a:xfrm>
        <a:prstGeom prst="ellipse">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F231E73C-8CEE-4792-9583-F4316913CE99}">
      <dsp:nvSpPr>
        <dsp:cNvPr id="0" name=""/>
        <dsp:cNvSpPr/>
      </dsp:nvSpPr>
      <dsp:spPr>
        <a:xfrm>
          <a:off x="6254353" y="0"/>
          <a:ext cx="1518046" cy="3324324"/>
        </a:xfrm>
        <a:prstGeom prst="roundRect">
          <a:avLst>
            <a:gd name="adj" fmla="val 10000"/>
          </a:avLst>
        </a:prstGeom>
        <a:solidFill>
          <a:schemeClr val="bg1">
            <a:lumMod val="9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kumimoji="1" lang="en-US" altLang="ja-JP" sz="2400" kern="1200" dirty="0" smtClean="0">
            <a:solidFill>
              <a:schemeClr val="tx1">
                <a:lumMod val="75000"/>
                <a:lumOff val="25000"/>
              </a:schemeClr>
            </a:solidFill>
          </a:endParaRPr>
        </a:p>
        <a:p>
          <a:pPr lvl="0" algn="ctr" defTabSz="1066800">
            <a:lnSpc>
              <a:spcPct val="90000"/>
            </a:lnSpc>
            <a:spcBef>
              <a:spcPct val="0"/>
            </a:spcBef>
            <a:spcAft>
              <a:spcPct val="35000"/>
            </a:spcAft>
          </a:pPr>
          <a:endParaRPr kumimoji="1" lang="en-US" altLang="ja-JP" sz="2400" kern="1200" dirty="0" smtClean="0">
            <a:solidFill>
              <a:schemeClr val="tx1">
                <a:lumMod val="75000"/>
                <a:lumOff val="25000"/>
              </a:schemeClr>
            </a:solidFill>
          </a:endParaRPr>
        </a:p>
        <a:p>
          <a:pPr lvl="0" algn="ctr" defTabSz="1066800">
            <a:lnSpc>
              <a:spcPct val="90000"/>
            </a:lnSpc>
            <a:spcBef>
              <a:spcPct val="0"/>
            </a:spcBef>
            <a:spcAft>
              <a:spcPct val="35000"/>
            </a:spcAft>
          </a:pPr>
          <a:endParaRPr kumimoji="1" lang="en-US" altLang="ja-JP" sz="2400" kern="1200" dirty="0" smtClean="0">
            <a:solidFill>
              <a:schemeClr val="tx1">
                <a:lumMod val="75000"/>
                <a:lumOff val="25000"/>
              </a:schemeClr>
            </a:solidFill>
          </a:endParaRPr>
        </a:p>
        <a:p>
          <a:pPr lvl="0" algn="ctr" defTabSz="1066800">
            <a:lnSpc>
              <a:spcPct val="90000"/>
            </a:lnSpc>
            <a:spcBef>
              <a:spcPct val="0"/>
            </a:spcBef>
            <a:spcAft>
              <a:spcPct val="35000"/>
            </a:spcAft>
          </a:pPr>
          <a:r>
            <a:rPr kumimoji="1" lang="ja-JP" altLang="en-US" sz="2400" kern="1200" dirty="0" smtClean="0">
              <a:solidFill>
                <a:schemeClr val="tx1"/>
              </a:solidFill>
            </a:rPr>
            <a:t>良い</a:t>
          </a:r>
          <a:endParaRPr kumimoji="1" lang="en-US" altLang="ja-JP" sz="2400" kern="1200" dirty="0" smtClean="0">
            <a:solidFill>
              <a:schemeClr val="tx1"/>
            </a:solidFill>
          </a:endParaRPr>
        </a:p>
        <a:p>
          <a:pPr lvl="0" algn="ctr" defTabSz="1066800">
            <a:lnSpc>
              <a:spcPct val="90000"/>
            </a:lnSpc>
            <a:spcBef>
              <a:spcPct val="0"/>
            </a:spcBef>
            <a:spcAft>
              <a:spcPct val="35000"/>
            </a:spcAft>
          </a:pPr>
          <a:r>
            <a:rPr kumimoji="1" lang="ja-JP" altLang="en-US" sz="2400" kern="1200" dirty="0" smtClean="0">
              <a:solidFill>
                <a:schemeClr val="tx1"/>
              </a:solidFill>
            </a:rPr>
            <a:t>適切なケア</a:t>
          </a:r>
          <a:endParaRPr kumimoji="1" lang="en-US" altLang="ja-JP" sz="2400" kern="1200" dirty="0" smtClean="0">
            <a:solidFill>
              <a:schemeClr val="tx1"/>
            </a:solidFill>
          </a:endParaRPr>
        </a:p>
        <a:p>
          <a:pPr lvl="0" algn="ctr" defTabSz="1066800">
            <a:lnSpc>
              <a:spcPct val="90000"/>
            </a:lnSpc>
            <a:spcBef>
              <a:spcPct val="0"/>
            </a:spcBef>
            <a:spcAft>
              <a:spcPct val="35000"/>
            </a:spcAft>
          </a:pPr>
          <a:endParaRPr kumimoji="1" lang="en-US" altLang="ja-JP" sz="1400" kern="1200" dirty="0" smtClean="0">
            <a:solidFill>
              <a:schemeClr val="tx1"/>
            </a:solidFill>
          </a:endParaRPr>
        </a:p>
        <a:p>
          <a:pPr lvl="0" algn="ctr" defTabSz="1066800">
            <a:lnSpc>
              <a:spcPct val="90000"/>
            </a:lnSpc>
            <a:spcBef>
              <a:spcPct val="0"/>
            </a:spcBef>
            <a:spcAft>
              <a:spcPct val="35000"/>
            </a:spcAft>
          </a:pPr>
          <a:r>
            <a:rPr kumimoji="1" lang="ja-JP" altLang="en-US" sz="1400" kern="1200" dirty="0" smtClean="0">
              <a:solidFill>
                <a:schemeClr val="tx1"/>
              </a:solidFill>
            </a:rPr>
            <a:t>虐待や権利侵害とは明らかに違うケア</a:t>
          </a:r>
          <a:endParaRPr kumimoji="1" lang="en-US" altLang="ja-JP" sz="1400" kern="1200" dirty="0" smtClean="0">
            <a:solidFill>
              <a:schemeClr val="tx1"/>
            </a:solidFill>
          </a:endParaRPr>
        </a:p>
        <a:p>
          <a:pPr lvl="0" algn="ctr" defTabSz="1066800">
            <a:lnSpc>
              <a:spcPct val="90000"/>
            </a:lnSpc>
            <a:spcBef>
              <a:spcPct val="0"/>
            </a:spcBef>
            <a:spcAft>
              <a:spcPct val="35000"/>
            </a:spcAft>
          </a:pPr>
          <a:endParaRPr kumimoji="1" lang="en-US" altLang="ja-JP" sz="2400" kern="1200" dirty="0" smtClean="0">
            <a:solidFill>
              <a:schemeClr val="tx1">
                <a:lumMod val="75000"/>
                <a:lumOff val="25000"/>
              </a:schemeClr>
            </a:solidFill>
          </a:endParaRPr>
        </a:p>
        <a:p>
          <a:pPr lvl="0" algn="ctr" defTabSz="1066800">
            <a:lnSpc>
              <a:spcPct val="90000"/>
            </a:lnSpc>
            <a:spcBef>
              <a:spcPct val="0"/>
            </a:spcBef>
            <a:spcAft>
              <a:spcPct val="35000"/>
            </a:spcAft>
          </a:pPr>
          <a:endParaRPr kumimoji="1" lang="en-US" altLang="ja-JP" sz="2400" kern="1200" dirty="0" smtClean="0">
            <a:solidFill>
              <a:schemeClr val="tx1">
                <a:lumMod val="75000"/>
                <a:lumOff val="25000"/>
              </a:schemeClr>
            </a:solidFill>
          </a:endParaRPr>
        </a:p>
        <a:p>
          <a:pPr lvl="0" algn="ctr" defTabSz="1066800">
            <a:lnSpc>
              <a:spcPct val="90000"/>
            </a:lnSpc>
            <a:spcBef>
              <a:spcPct val="0"/>
            </a:spcBef>
            <a:spcAft>
              <a:spcPct val="35000"/>
            </a:spcAft>
          </a:pPr>
          <a:endParaRPr kumimoji="1" lang="ja-JP" altLang="en-US" sz="2400" kern="1200" dirty="0">
            <a:solidFill>
              <a:schemeClr val="tx1">
                <a:lumMod val="75000"/>
                <a:lumOff val="25000"/>
              </a:schemeClr>
            </a:solidFill>
          </a:endParaRPr>
        </a:p>
      </dsp:txBody>
      <dsp:txXfrm>
        <a:off x="6254353" y="1329729"/>
        <a:ext cx="1518046" cy="1329729"/>
      </dsp:txXfrm>
    </dsp:sp>
    <dsp:sp modelId="{94583E7F-196A-434D-B96C-41C102F146D4}">
      <dsp:nvSpPr>
        <dsp:cNvPr id="0" name=""/>
        <dsp:cNvSpPr/>
      </dsp:nvSpPr>
      <dsp:spPr>
        <a:xfrm>
          <a:off x="6459876" y="199459"/>
          <a:ext cx="1106999" cy="1106999"/>
        </a:xfrm>
        <a:prstGeom prst="ellipse">
          <a:avLst/>
        </a:prstGeom>
        <a:noFill/>
        <a:ln w="12700" cap="flat" cmpd="sng" algn="ctr">
          <a:noFill/>
          <a:prstDash val="solid"/>
        </a:ln>
        <a:effectLst/>
      </dsp:spPr>
      <dsp:style>
        <a:lnRef idx="2">
          <a:scrgbClr r="0" g="0" b="0"/>
        </a:lnRef>
        <a:fillRef idx="1">
          <a:scrgbClr r="0" g="0" b="0"/>
        </a:fillRef>
        <a:effectRef idx="0">
          <a:scrgbClr r="0" g="0" b="0"/>
        </a:effectRef>
        <a:fontRef idx="minor"/>
      </dsp:style>
    </dsp:sp>
    <dsp:sp modelId="{311F67F3-55F4-4891-A6FB-772D32A90ABE}">
      <dsp:nvSpPr>
        <dsp:cNvPr id="0" name=""/>
        <dsp:cNvSpPr/>
      </dsp:nvSpPr>
      <dsp:spPr>
        <a:xfrm>
          <a:off x="668998" y="320914"/>
          <a:ext cx="6675092" cy="52203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6" y="1"/>
            <a:ext cx="4306737" cy="341393"/>
          </a:xfrm>
          <a:prstGeom prst="rect">
            <a:avLst/>
          </a:prstGeom>
        </p:spPr>
        <p:txBody>
          <a:bodyPr vert="horz" lIns="91440" tIns="45720" rIns="91440" bIns="45720" rtlCol="0"/>
          <a:lstStyle>
            <a:lvl1pPr algn="r">
              <a:defRPr sz="1200"/>
            </a:lvl1pPr>
          </a:lstStyle>
          <a:p>
            <a:fld id="{F3DD5F25-1864-4EF2-B60F-75402BA5225A}" type="datetimeFigureOut">
              <a:rPr kumimoji="1" lang="ja-JP" altLang="en-US" smtClean="0"/>
              <a:t>2019/1/15</a:t>
            </a:fld>
            <a:endParaRPr kumimoji="1" lang="ja-JP" altLang="en-US"/>
          </a:p>
        </p:txBody>
      </p:sp>
      <p:sp>
        <p:nvSpPr>
          <p:cNvPr id="4" name="フッター プレースホルダー 3"/>
          <p:cNvSpPr>
            <a:spLocks noGrp="1"/>
          </p:cNvSpPr>
          <p:nvPr>
            <p:ph type="ftr" sz="quarter" idx="2"/>
          </p:nvPr>
        </p:nvSpPr>
        <p:spPr>
          <a:xfrm>
            <a:off x="2" y="6465808"/>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6" y="6465808"/>
            <a:ext cx="4306737" cy="341393"/>
          </a:xfrm>
          <a:prstGeom prst="rect">
            <a:avLst/>
          </a:prstGeom>
        </p:spPr>
        <p:txBody>
          <a:bodyPr vert="horz" lIns="91440" tIns="45720" rIns="91440" bIns="45720" rtlCol="0" anchor="b"/>
          <a:lstStyle>
            <a:lvl1pPr algn="r">
              <a:defRPr sz="1200"/>
            </a:lvl1pPr>
          </a:lstStyle>
          <a:p>
            <a:fld id="{83FAD446-742A-4745-B0B4-876ED6EADDE7}" type="slidenum">
              <a:rPr kumimoji="1" lang="ja-JP" altLang="en-US" smtClean="0"/>
              <a:t>‹#›</a:t>
            </a:fld>
            <a:endParaRPr kumimoji="1" lang="ja-JP" altLang="en-US"/>
          </a:p>
        </p:txBody>
      </p:sp>
    </p:spTree>
    <p:extLst>
      <p:ext uri="{BB962C8B-B14F-4D97-AF65-F5344CB8AC3E}">
        <p14:creationId xmlns:p14="http://schemas.microsoft.com/office/powerpoint/2010/main" val="105729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4307047" cy="340360"/>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5" y="0"/>
            <a:ext cx="4307047" cy="340360"/>
          </a:xfrm>
          <a:prstGeom prst="rect">
            <a:avLst/>
          </a:prstGeom>
        </p:spPr>
        <p:txBody>
          <a:bodyPr vert="horz" lIns="92226" tIns="46113" rIns="92226" bIns="46113" rtlCol="0"/>
          <a:lstStyle>
            <a:lvl1pPr algn="r">
              <a:defRPr sz="1200"/>
            </a:lvl1pPr>
          </a:lstStyle>
          <a:p>
            <a:fld id="{DA960A63-A0B7-4066-BE7C-F67921234B2A}" type="datetimeFigureOut">
              <a:rPr kumimoji="1" lang="ja-JP" altLang="en-US" smtClean="0"/>
              <a:t>2019/1/15</a:t>
            </a:fld>
            <a:endParaRPr kumimoji="1" lang="ja-JP" altLang="en-US"/>
          </a:p>
        </p:txBody>
      </p:sp>
      <p:sp>
        <p:nvSpPr>
          <p:cNvPr id="4" name="スライド イメージ プレースホルダー 3"/>
          <p:cNvSpPr>
            <a:spLocks noGrp="1" noRot="1" noChangeAspect="1"/>
          </p:cNvSpPr>
          <p:nvPr>
            <p:ph type="sldImg" idx="2"/>
          </p:nvPr>
        </p:nvSpPr>
        <p:spPr>
          <a:xfrm>
            <a:off x="3267075" y="509588"/>
            <a:ext cx="3405188" cy="255428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993935" y="3233421"/>
            <a:ext cx="7951470" cy="3063240"/>
          </a:xfrm>
          <a:prstGeom prst="rect">
            <a:avLst/>
          </a:prstGeom>
        </p:spPr>
        <p:txBody>
          <a:bodyPr vert="horz" lIns="92226" tIns="46113" rIns="92226" bIns="461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6465660"/>
            <a:ext cx="4307047" cy="340360"/>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5" y="6465660"/>
            <a:ext cx="4307047" cy="340360"/>
          </a:xfrm>
          <a:prstGeom prst="rect">
            <a:avLst/>
          </a:prstGeom>
        </p:spPr>
        <p:txBody>
          <a:bodyPr vert="horz" lIns="92226" tIns="46113" rIns="92226" bIns="46113" rtlCol="0" anchor="b"/>
          <a:lstStyle>
            <a:lvl1pPr algn="r">
              <a:defRPr sz="1200"/>
            </a:lvl1pPr>
          </a:lstStyle>
          <a:p>
            <a:fld id="{B1BA3C03-B4B2-40DA-B546-A4030C27C895}" type="slidenum">
              <a:rPr kumimoji="1" lang="ja-JP" altLang="en-US" smtClean="0"/>
              <a:t>‹#›</a:t>
            </a:fld>
            <a:endParaRPr kumimoji="1" lang="ja-JP" altLang="en-US"/>
          </a:p>
        </p:txBody>
      </p:sp>
    </p:spTree>
    <p:extLst>
      <p:ext uri="{BB962C8B-B14F-4D97-AF65-F5344CB8AC3E}">
        <p14:creationId xmlns:p14="http://schemas.microsoft.com/office/powerpoint/2010/main" val="15210806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a:t>
            </a:fld>
            <a:endParaRPr kumimoji="1" lang="ja-JP" altLang="en-US"/>
          </a:p>
        </p:txBody>
      </p:sp>
    </p:spTree>
    <p:extLst>
      <p:ext uri="{BB962C8B-B14F-4D97-AF65-F5344CB8AC3E}">
        <p14:creationId xmlns:p14="http://schemas.microsoft.com/office/powerpoint/2010/main" val="21069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11</a:t>
            </a:fld>
            <a:endParaRPr kumimoji="1" lang="ja-JP" altLang="en-US"/>
          </a:p>
        </p:txBody>
      </p:sp>
    </p:spTree>
    <p:extLst>
      <p:ext uri="{BB962C8B-B14F-4D97-AF65-F5344CB8AC3E}">
        <p14:creationId xmlns:p14="http://schemas.microsoft.com/office/powerpoint/2010/main" val="429287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12</a:t>
            </a:fld>
            <a:endParaRPr kumimoji="1" lang="ja-JP" altLang="en-US"/>
          </a:p>
        </p:txBody>
      </p:sp>
    </p:spTree>
    <p:extLst>
      <p:ext uri="{BB962C8B-B14F-4D97-AF65-F5344CB8AC3E}">
        <p14:creationId xmlns:p14="http://schemas.microsoft.com/office/powerpoint/2010/main" val="264009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13</a:t>
            </a:fld>
            <a:endParaRPr kumimoji="1" lang="ja-JP" altLang="en-US"/>
          </a:p>
        </p:txBody>
      </p:sp>
    </p:spTree>
    <p:extLst>
      <p:ext uri="{BB962C8B-B14F-4D97-AF65-F5344CB8AC3E}">
        <p14:creationId xmlns:p14="http://schemas.microsoft.com/office/powerpoint/2010/main" val="207827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良心のたがが外れ　感覚がマヒ</a:t>
            </a:r>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16</a:t>
            </a:fld>
            <a:endParaRPr kumimoji="1" lang="ja-JP" altLang="en-US"/>
          </a:p>
        </p:txBody>
      </p:sp>
    </p:spTree>
    <p:extLst>
      <p:ext uri="{BB962C8B-B14F-4D97-AF65-F5344CB8AC3E}">
        <p14:creationId xmlns:p14="http://schemas.microsoft.com/office/powerpoint/2010/main" val="2208429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嫌と言えない</a:t>
            </a:r>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17</a:t>
            </a:fld>
            <a:endParaRPr kumimoji="1" lang="ja-JP" altLang="en-US"/>
          </a:p>
        </p:txBody>
      </p:sp>
    </p:spTree>
    <p:extLst>
      <p:ext uri="{BB962C8B-B14F-4D97-AF65-F5344CB8AC3E}">
        <p14:creationId xmlns:p14="http://schemas.microsoft.com/office/powerpoint/2010/main" val="373207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18</a:t>
            </a:fld>
            <a:endParaRPr kumimoji="1" lang="ja-JP" altLang="en-US"/>
          </a:p>
        </p:txBody>
      </p:sp>
    </p:spTree>
    <p:extLst>
      <p:ext uri="{BB962C8B-B14F-4D97-AF65-F5344CB8AC3E}">
        <p14:creationId xmlns:p14="http://schemas.microsoft.com/office/powerpoint/2010/main" val="125517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19</a:t>
            </a:fld>
            <a:endParaRPr kumimoji="1" lang="ja-JP" altLang="en-US"/>
          </a:p>
        </p:txBody>
      </p:sp>
    </p:spTree>
    <p:extLst>
      <p:ext uri="{BB962C8B-B14F-4D97-AF65-F5344CB8AC3E}">
        <p14:creationId xmlns:p14="http://schemas.microsoft.com/office/powerpoint/2010/main" val="3839762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20</a:t>
            </a:fld>
            <a:endParaRPr kumimoji="1" lang="ja-JP" altLang="en-US"/>
          </a:p>
        </p:txBody>
      </p:sp>
    </p:spTree>
    <p:extLst>
      <p:ext uri="{BB962C8B-B14F-4D97-AF65-F5344CB8AC3E}">
        <p14:creationId xmlns:p14="http://schemas.microsoft.com/office/powerpoint/2010/main" val="93457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21</a:t>
            </a:fld>
            <a:endParaRPr kumimoji="1" lang="ja-JP" altLang="en-US"/>
          </a:p>
        </p:txBody>
      </p:sp>
    </p:spTree>
    <p:extLst>
      <p:ext uri="{BB962C8B-B14F-4D97-AF65-F5344CB8AC3E}">
        <p14:creationId xmlns:p14="http://schemas.microsoft.com/office/powerpoint/2010/main" val="364852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虐待になるかどうかに迷うことではなく、「どうだろう」と思ったり気づいたりすることが大切で、それを放置しないことが大切</a:t>
            </a:r>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22</a:t>
            </a:fld>
            <a:endParaRPr kumimoji="1" lang="ja-JP" altLang="en-US"/>
          </a:p>
        </p:txBody>
      </p:sp>
    </p:spTree>
    <p:extLst>
      <p:ext uri="{BB962C8B-B14F-4D97-AF65-F5344CB8AC3E}">
        <p14:creationId xmlns:p14="http://schemas.microsoft.com/office/powerpoint/2010/main" val="369153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2</a:t>
            </a:fld>
            <a:endParaRPr kumimoji="1" lang="ja-JP" altLang="en-US"/>
          </a:p>
        </p:txBody>
      </p:sp>
    </p:spTree>
    <p:extLst>
      <p:ext uri="{BB962C8B-B14F-4D97-AF65-F5344CB8AC3E}">
        <p14:creationId xmlns:p14="http://schemas.microsoft.com/office/powerpoint/2010/main" val="98679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23</a:t>
            </a:fld>
            <a:endParaRPr kumimoji="1" lang="ja-JP" altLang="en-US"/>
          </a:p>
        </p:txBody>
      </p:sp>
    </p:spTree>
    <p:extLst>
      <p:ext uri="{BB962C8B-B14F-4D97-AF65-F5344CB8AC3E}">
        <p14:creationId xmlns:p14="http://schemas.microsoft.com/office/powerpoint/2010/main" val="640163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虐待の防止＝よい　適切な支援に</a:t>
            </a:r>
            <a:endParaRPr kumimoji="1" lang="en-US" altLang="ja-JP" dirty="0" smtClean="0"/>
          </a:p>
          <a:p>
            <a:r>
              <a:rPr kumimoji="1" lang="ja-JP" altLang="en-US" dirty="0" smtClean="0"/>
              <a:t>早く気づいて対応をする</a:t>
            </a:r>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24</a:t>
            </a:fld>
            <a:endParaRPr kumimoji="1" lang="ja-JP" altLang="en-US"/>
          </a:p>
        </p:txBody>
      </p:sp>
    </p:spTree>
    <p:extLst>
      <p:ext uri="{BB962C8B-B14F-4D97-AF65-F5344CB8AC3E}">
        <p14:creationId xmlns:p14="http://schemas.microsoft.com/office/powerpoint/2010/main" val="1861381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価値観とも</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あなたではない誰かの大切なことがわかりますか</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25</a:t>
            </a:fld>
            <a:endParaRPr kumimoji="1" lang="ja-JP" altLang="en-US"/>
          </a:p>
        </p:txBody>
      </p:sp>
    </p:spTree>
    <p:extLst>
      <p:ext uri="{BB962C8B-B14F-4D97-AF65-F5344CB8AC3E}">
        <p14:creationId xmlns:p14="http://schemas.microsoft.com/office/powerpoint/2010/main" val="272514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26</a:t>
            </a:fld>
            <a:endParaRPr kumimoji="1" lang="ja-JP" altLang="en-US"/>
          </a:p>
        </p:txBody>
      </p:sp>
    </p:spTree>
    <p:extLst>
      <p:ext uri="{BB962C8B-B14F-4D97-AF65-F5344CB8AC3E}">
        <p14:creationId xmlns:p14="http://schemas.microsoft.com/office/powerpoint/2010/main" val="408201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3</a:t>
            </a:fld>
            <a:endParaRPr kumimoji="1" lang="ja-JP" altLang="en-US"/>
          </a:p>
        </p:txBody>
      </p:sp>
    </p:spTree>
    <p:extLst>
      <p:ext uri="{BB962C8B-B14F-4D97-AF65-F5344CB8AC3E}">
        <p14:creationId xmlns:p14="http://schemas.microsoft.com/office/powerpoint/2010/main" val="136800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5</a:t>
            </a:fld>
            <a:endParaRPr kumimoji="1" lang="ja-JP" altLang="en-US"/>
          </a:p>
        </p:txBody>
      </p:sp>
    </p:spTree>
    <p:extLst>
      <p:ext uri="{BB962C8B-B14F-4D97-AF65-F5344CB8AC3E}">
        <p14:creationId xmlns:p14="http://schemas.microsoft.com/office/powerpoint/2010/main" val="325982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6</a:t>
            </a:fld>
            <a:endParaRPr kumimoji="1" lang="ja-JP" altLang="en-US"/>
          </a:p>
        </p:txBody>
      </p:sp>
    </p:spTree>
    <p:extLst>
      <p:ext uri="{BB962C8B-B14F-4D97-AF65-F5344CB8AC3E}">
        <p14:creationId xmlns:p14="http://schemas.microsoft.com/office/powerpoint/2010/main" val="20326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7</a:t>
            </a:fld>
            <a:endParaRPr kumimoji="1" lang="ja-JP" altLang="en-US"/>
          </a:p>
        </p:txBody>
      </p:sp>
    </p:spTree>
    <p:extLst>
      <p:ext uri="{BB962C8B-B14F-4D97-AF65-F5344CB8AC3E}">
        <p14:creationId xmlns:p14="http://schemas.microsoft.com/office/powerpoint/2010/main" val="339110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701F3CD-17C5-40A0-BB3D-661013F6AEB0}" type="slidenum">
              <a:rPr kumimoji="1" lang="ja-JP" altLang="en-US" smtClean="0"/>
              <a:pPr/>
              <a:t>8</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16757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自分で言えない人もいるので、早期発見大切</a:t>
            </a:r>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9</a:t>
            </a:fld>
            <a:endParaRPr kumimoji="1" lang="ja-JP" altLang="en-US"/>
          </a:p>
        </p:txBody>
      </p:sp>
    </p:spTree>
    <p:extLst>
      <p:ext uri="{BB962C8B-B14F-4D97-AF65-F5344CB8AC3E}">
        <p14:creationId xmlns:p14="http://schemas.microsoft.com/office/powerpoint/2010/main" val="109246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BA3C03-B4B2-40DA-B546-A4030C27C895}" type="slidenum">
              <a:rPr kumimoji="1" lang="ja-JP" altLang="en-US" smtClean="0"/>
              <a:t>10</a:t>
            </a:fld>
            <a:endParaRPr kumimoji="1" lang="ja-JP" altLang="en-US"/>
          </a:p>
        </p:txBody>
      </p:sp>
    </p:spTree>
    <p:extLst>
      <p:ext uri="{BB962C8B-B14F-4D97-AF65-F5344CB8AC3E}">
        <p14:creationId xmlns:p14="http://schemas.microsoft.com/office/powerpoint/2010/main" val="33362942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543360E-96A4-4C4F-BD16-07C1D87EB4F9}" type="datetime1">
              <a:rPr kumimoji="1" lang="ja-JP" altLang="en-US" smtClean="0"/>
              <a:t>2019/1/15</a:t>
            </a:fld>
            <a:endParaRPr kumimoji="1" lang="ja-JP" altLang="en-US"/>
          </a:p>
        </p:txBody>
      </p:sp>
      <p:sp>
        <p:nvSpPr>
          <p:cNvPr id="5" name="Footer Placeholder 4"/>
          <p:cNvSpPr>
            <a:spLocks noGrp="1"/>
          </p:cNvSpPr>
          <p:nvPr>
            <p:ph type="ftr" sz="quarter" idx="11"/>
          </p:nvPr>
        </p:nvSpPr>
        <p:spPr>
          <a:xfrm>
            <a:off x="812805" y="6272785"/>
            <a:ext cx="4745736" cy="365125"/>
          </a:xfrm>
        </p:spPr>
        <p:txBody>
          <a:bodyPr/>
          <a:lstStyle/>
          <a:p>
            <a:endParaRPr kumimoji="1" lang="ja-JP" alt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64956DDD-D51A-4127-BB0D-D0E24A302CDA}" type="slidenum">
              <a:rPr kumimoji="1" lang="ja-JP" altLang="en-US" smtClean="0"/>
              <a:t>‹#›</a:t>
            </a:fld>
            <a:endParaRPr kumimoji="1" lang="ja-JP" altLang="en-US"/>
          </a:p>
        </p:txBody>
      </p:sp>
    </p:spTree>
    <p:extLst>
      <p:ext uri="{BB962C8B-B14F-4D97-AF65-F5344CB8AC3E}">
        <p14:creationId xmlns:p14="http://schemas.microsoft.com/office/powerpoint/2010/main" val="2780101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57C5A30-7AC9-43A0-BEAC-AFEA8F1C5DE9}" type="datetime1">
              <a:rPr kumimoji="1" lang="ja-JP" altLang="en-US" smtClean="0"/>
              <a:t>2019/1/15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956DDD-D51A-4127-BB0D-D0E24A302CDA}" type="slidenum">
              <a:rPr kumimoji="1" lang="ja-JP" altLang="en-US" smtClean="0"/>
              <a:t>‹#›</a:t>
            </a:fld>
            <a:endParaRPr kumimoji="1" lang="ja-JP" altLang="en-US"/>
          </a:p>
        </p:txBody>
      </p:sp>
    </p:spTree>
    <p:extLst>
      <p:ext uri="{BB962C8B-B14F-4D97-AF65-F5344CB8AC3E}">
        <p14:creationId xmlns:p14="http://schemas.microsoft.com/office/powerpoint/2010/main" val="62419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AB481F6-648F-49DA-A3AB-DA6B0A3E5C14}" type="datetime1">
              <a:rPr kumimoji="1" lang="ja-JP" altLang="en-US" smtClean="0"/>
              <a:t>2019/1/15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956DDD-D51A-4127-BB0D-D0E24A302CDA}" type="slidenum">
              <a:rPr kumimoji="1" lang="ja-JP" altLang="en-US" smtClean="0"/>
              <a:t>‹#›</a:t>
            </a:fld>
            <a:endParaRPr kumimoji="1" lang="ja-JP" altLang="en-US"/>
          </a:p>
        </p:txBody>
      </p:sp>
    </p:spTree>
    <p:extLst>
      <p:ext uri="{BB962C8B-B14F-4D97-AF65-F5344CB8AC3E}">
        <p14:creationId xmlns:p14="http://schemas.microsoft.com/office/powerpoint/2010/main" val="173039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CC6D838-567F-428B-8EDB-4253D775C821}" type="datetime1">
              <a:rPr kumimoji="1" lang="ja-JP" altLang="en-US" smtClean="0"/>
              <a:t>2019/1/15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64956DDD-D51A-4127-BB0D-D0E24A302CDA}" type="slidenum">
              <a:rPr lang="ja-JP" altLang="en-US" smtClean="0"/>
              <a:pPr/>
              <a:t>‹#›</a:t>
            </a:fld>
            <a:endParaRPr lang="ja-JP" altLang="en-US" dirty="0"/>
          </a:p>
        </p:txBody>
      </p:sp>
    </p:spTree>
    <p:extLst>
      <p:ext uri="{BB962C8B-B14F-4D97-AF65-F5344CB8AC3E}">
        <p14:creationId xmlns:p14="http://schemas.microsoft.com/office/powerpoint/2010/main" val="342740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B44AF823-978F-4859-9C7A-7C868CFB61C5}" type="datetime1">
              <a:rPr kumimoji="1" lang="ja-JP" altLang="en-US" smtClean="0"/>
              <a:t>2019/1/15</a:t>
            </a:fld>
            <a:endParaRPr kumimoji="1" lang="ja-JP" alt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1" lang="ja-JP" alt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solidFill>
                  <a:schemeClr val="tx1"/>
                </a:solidFill>
              </a:defRPr>
            </a:lvl1pPr>
          </a:lstStyle>
          <a:p>
            <a:fld id="{64956DDD-D51A-4127-BB0D-D0E24A302CDA}" type="slidenum">
              <a:rPr lang="ja-JP" altLang="en-US" smtClean="0"/>
              <a:pPr/>
              <a:t>‹#›</a:t>
            </a:fld>
            <a:endParaRPr lang="ja-JP" altLang="en-US" dirty="0"/>
          </a:p>
        </p:txBody>
      </p:sp>
    </p:spTree>
    <p:extLst>
      <p:ext uri="{BB962C8B-B14F-4D97-AF65-F5344CB8AC3E}">
        <p14:creationId xmlns:p14="http://schemas.microsoft.com/office/powerpoint/2010/main" val="115353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7136FC9-219C-4B0A-BC00-A09D3C367253}" type="datetime1">
              <a:rPr kumimoji="1" lang="ja-JP" altLang="en-US" smtClean="0"/>
              <a:t>2019/1/15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4956DDD-D51A-4127-BB0D-D0E24A302CDA}" type="slidenum">
              <a:rPr lang="ja-JP" altLang="en-US" smtClean="0"/>
              <a:pPr/>
              <a:t>‹#›</a:t>
            </a:fld>
            <a:endParaRPr lang="ja-JP" altLang="en-US" dirty="0"/>
          </a:p>
        </p:txBody>
      </p:sp>
    </p:spTree>
    <p:extLst>
      <p:ext uri="{BB962C8B-B14F-4D97-AF65-F5344CB8AC3E}">
        <p14:creationId xmlns:p14="http://schemas.microsoft.com/office/powerpoint/2010/main" val="235220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2B56EA6-0FE0-47C0-81A3-C09D16361758}" type="datetime1">
              <a:rPr kumimoji="1" lang="ja-JP" altLang="en-US" smtClean="0"/>
              <a:t>2019/1/15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956DDD-D51A-4127-BB0D-D0E24A302CDA}" type="slidenum">
              <a:rPr kumimoji="1" lang="ja-JP" altLang="en-US" smtClean="0"/>
              <a:t>‹#›</a:t>
            </a:fld>
            <a:endParaRPr kumimoji="1" lang="ja-JP" altLang="en-US"/>
          </a:p>
        </p:txBody>
      </p:sp>
    </p:spTree>
    <p:extLst>
      <p:ext uri="{BB962C8B-B14F-4D97-AF65-F5344CB8AC3E}">
        <p14:creationId xmlns:p14="http://schemas.microsoft.com/office/powerpoint/2010/main" val="219573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9C9ED3A8-FAF0-44A9-8FCE-6C5158B0241B}" type="datetime1">
              <a:rPr kumimoji="1" lang="ja-JP" altLang="en-US" smtClean="0"/>
              <a:t>2019/1/15</a:t>
            </a:fld>
            <a:endParaRPr kumimoji="1" lang="ja-JP" alt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kumimoji="1" lang="ja-JP" alt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4956DDD-D51A-4127-BB0D-D0E24A302CDA}" type="slidenum">
              <a:rPr lang="ja-JP" altLang="en-US" smtClean="0"/>
              <a:pPr/>
              <a:t>‹#›</a:t>
            </a:fld>
            <a:endParaRPr lang="ja-JP" altLang="en-US" dirty="0"/>
          </a:p>
        </p:txBody>
      </p:sp>
    </p:spTree>
    <p:extLst>
      <p:ext uri="{BB962C8B-B14F-4D97-AF65-F5344CB8AC3E}">
        <p14:creationId xmlns:p14="http://schemas.microsoft.com/office/powerpoint/2010/main" val="297654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BF817-D4CC-4215-9C8C-8D8C2EA667C0}" type="datetime1">
              <a:rPr kumimoji="1" lang="ja-JP" altLang="en-US" smtClean="0"/>
              <a:t>2019/1/15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956DDD-D51A-4127-BB0D-D0E24A302CDA}" type="slidenum">
              <a:rPr kumimoji="1" lang="ja-JP" altLang="en-US" smtClean="0"/>
              <a:t>‹#›</a:t>
            </a:fld>
            <a:endParaRPr kumimoji="1" lang="ja-JP" altLang="en-US"/>
          </a:p>
        </p:txBody>
      </p:sp>
    </p:spTree>
    <p:extLst>
      <p:ext uri="{BB962C8B-B14F-4D97-AF65-F5344CB8AC3E}">
        <p14:creationId xmlns:p14="http://schemas.microsoft.com/office/powerpoint/2010/main" val="2648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4D8ED35-E52F-4F51-A2A1-A11FAA761405}" type="datetime1">
              <a:rPr kumimoji="1" lang="ja-JP" altLang="en-US" smtClean="0"/>
              <a:t>2019/1/15</a:t>
            </a:fld>
            <a:endParaRPr kumimoji="1" lang="ja-JP" altLang="en-US"/>
          </a:p>
        </p:txBody>
      </p:sp>
      <p:sp>
        <p:nvSpPr>
          <p:cNvPr id="10" name="Footer Placeholder 9"/>
          <p:cNvSpPr>
            <a:spLocks noGrp="1"/>
          </p:cNvSpPr>
          <p:nvPr>
            <p:ph type="ftr" sz="quarter" idx="11"/>
          </p:nvPr>
        </p:nvSpPr>
        <p:spPr/>
        <p:txBody>
          <a:bodyPr/>
          <a:lstStyle/>
          <a:p>
            <a:endParaRPr kumimoji="1" lang="ja-JP" altLang="en-US"/>
          </a:p>
        </p:txBody>
      </p:sp>
      <p:sp>
        <p:nvSpPr>
          <p:cNvPr id="11" name="Slide Number Placeholder 10"/>
          <p:cNvSpPr>
            <a:spLocks noGrp="1"/>
          </p:cNvSpPr>
          <p:nvPr>
            <p:ph type="sldNum" sz="quarter" idx="12"/>
          </p:nvPr>
        </p:nvSpPr>
        <p:spPr/>
        <p:txBody>
          <a:bodyPr/>
          <a:lstStyle/>
          <a:p>
            <a:fld id="{64956DDD-D51A-4127-BB0D-D0E24A302CDA}" type="slidenum">
              <a:rPr kumimoji="1" lang="ja-JP" altLang="en-US" smtClean="0"/>
              <a:t>‹#›</a:t>
            </a:fld>
            <a:endParaRPr kumimoji="1" lang="ja-JP" altLang="en-US"/>
          </a:p>
        </p:txBody>
      </p:sp>
    </p:spTree>
    <p:extLst>
      <p:ext uri="{BB962C8B-B14F-4D97-AF65-F5344CB8AC3E}">
        <p14:creationId xmlns:p14="http://schemas.microsoft.com/office/powerpoint/2010/main" val="326473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ACAE2FE-0227-45BB-B578-E9768FE77717}" type="datetime1">
              <a:rPr kumimoji="1" lang="ja-JP" altLang="en-US" smtClean="0"/>
              <a:t>2019/1/15</a:t>
            </a:fld>
            <a:endParaRPr kumimoji="1" lang="ja-JP" altLang="en-US"/>
          </a:p>
        </p:txBody>
      </p:sp>
      <p:sp>
        <p:nvSpPr>
          <p:cNvPr id="10" name="Slide Number Placeholder 9"/>
          <p:cNvSpPr>
            <a:spLocks noGrp="1"/>
          </p:cNvSpPr>
          <p:nvPr>
            <p:ph type="sldNum" sz="quarter" idx="12"/>
          </p:nvPr>
        </p:nvSpPr>
        <p:spPr/>
        <p:txBody>
          <a:bodyPr/>
          <a:lstStyle/>
          <a:p>
            <a:fld id="{64956DDD-D51A-4127-BB0D-D0E24A302CDA}" type="slidenum">
              <a:rPr kumimoji="1" lang="ja-JP" altLang="en-US" smtClean="0"/>
              <a:t>‹#›</a:t>
            </a:fld>
            <a:endParaRPr kumimoji="1" lang="ja-JP" altLang="en-US"/>
          </a:p>
        </p:txBody>
      </p:sp>
    </p:spTree>
    <p:extLst>
      <p:ext uri="{BB962C8B-B14F-4D97-AF65-F5344CB8AC3E}">
        <p14:creationId xmlns:p14="http://schemas.microsoft.com/office/powerpoint/2010/main" val="89661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E4BF140-8428-4AF0-8F55-D586F4BE648D}" type="datetime1">
              <a:rPr kumimoji="1" lang="ja-JP" altLang="en-US" smtClean="0"/>
              <a:t>2019/1/15</a:t>
            </a:fld>
            <a:endParaRPr kumimoji="1" lang="ja-JP" alt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64956DDD-D51A-4127-BB0D-D0E24A302CDA}" type="slidenum">
              <a:rPr kumimoji="1" lang="ja-JP" altLang="en-US" smtClean="0"/>
              <a:t>‹#›</a:t>
            </a:fld>
            <a:endParaRPr kumimoji="1" lang="ja-JP" altLang="en-US"/>
          </a:p>
        </p:txBody>
      </p:sp>
    </p:spTree>
    <p:extLst>
      <p:ext uri="{BB962C8B-B14F-4D97-AF65-F5344CB8AC3E}">
        <p14:creationId xmlns:p14="http://schemas.microsoft.com/office/powerpoint/2010/main" val="184649848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914400" rtl="0" eaLnBrk="1" latinLnBrk="0" hangingPunct="1">
        <a:lnSpc>
          <a:spcPct val="90000"/>
        </a:lnSpc>
        <a:spcBef>
          <a:spcPct val="0"/>
        </a:spcBef>
        <a:buNone/>
        <a:defRPr kumimoji="1"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9453" y="430953"/>
            <a:ext cx="5850979" cy="477767"/>
          </a:xfrm>
        </p:spPr>
        <p:txBody>
          <a:bodyPr>
            <a:noAutofit/>
          </a:bodyPr>
          <a:lstStyle/>
          <a:p>
            <a:pPr algn="r"/>
            <a:r>
              <a:rPr lang="ja-JP" altLang="en-US" sz="2000" dirty="0">
                <a:latin typeface="HG丸ｺﾞｼｯｸM-PRO" panose="020F0600000000000000" pitchFamily="50" charset="-128"/>
                <a:ea typeface="HG丸ｺﾞｼｯｸM-PRO" panose="020F0600000000000000" pitchFamily="50" charset="-128"/>
              </a:rPr>
              <a:t>　</a:t>
            </a:r>
          </a:p>
        </p:txBody>
      </p:sp>
      <p:sp>
        <p:nvSpPr>
          <p:cNvPr id="3" name="サブタイトル 2"/>
          <p:cNvSpPr>
            <a:spLocks noGrp="1"/>
          </p:cNvSpPr>
          <p:nvPr>
            <p:ph type="subTitle" idx="1"/>
          </p:nvPr>
        </p:nvSpPr>
        <p:spPr>
          <a:xfrm>
            <a:off x="3347864" y="5733256"/>
            <a:ext cx="5400600" cy="720080"/>
          </a:xfrm>
        </p:spPr>
        <p:txBody>
          <a:bodyPr>
            <a:noAutofit/>
          </a:bodyPr>
          <a:lstStyle/>
          <a:p>
            <a:r>
              <a:rPr kumimoji="1" lang="ja-JP" altLang="en-US" sz="2800" dirty="0" smtClean="0"/>
              <a:t>大津市障害者</a:t>
            </a:r>
            <a:r>
              <a:rPr lang="ja-JP" altLang="en-US" sz="2800" dirty="0" smtClean="0"/>
              <a:t>虐待</a:t>
            </a:r>
            <a:r>
              <a:rPr lang="ja-JP" altLang="en-US" sz="2800" dirty="0"/>
              <a:t>防止</a:t>
            </a:r>
            <a:r>
              <a:rPr kumimoji="1" lang="ja-JP" altLang="en-US" sz="2800" dirty="0" smtClean="0"/>
              <a:t>センター</a:t>
            </a:r>
            <a:endParaRPr kumimoji="1" lang="ja-JP" altLang="en-US" sz="2800" dirty="0"/>
          </a:p>
        </p:txBody>
      </p:sp>
      <p:sp>
        <p:nvSpPr>
          <p:cNvPr id="4" name="タイトル 1"/>
          <p:cNvSpPr txBox="1">
            <a:spLocks/>
          </p:cNvSpPr>
          <p:nvPr/>
        </p:nvSpPr>
        <p:spPr>
          <a:xfrm>
            <a:off x="683568" y="1700808"/>
            <a:ext cx="7776864" cy="244827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kumimoji="1" sz="6400" b="0" kern="1200" cap="all" baseline="0">
                <a:blipFill dpi="0" rotWithShape="1">
                  <a:blip r:embed="rId3"/>
                  <a:srcRect/>
                  <a:tile tx="6350" ty="-127000" sx="65000" sy="64000" flip="none" algn="tl"/>
                </a:blipFill>
                <a:latin typeface="+mj-lt"/>
                <a:ea typeface="+mj-ea"/>
                <a:cs typeface="+mj-cs"/>
              </a:defRPr>
            </a:lvl1pPr>
          </a:lstStyle>
          <a:p>
            <a:pPr>
              <a:lnSpc>
                <a:spcPct val="100000"/>
              </a:lnSpc>
            </a:pPr>
            <a:r>
              <a:rPr lang="ja-JP" altLang="en-US" sz="3600" dirty="0" smtClean="0">
                <a:latin typeface="AR P明朝体U" panose="020B0600010101010101" pitchFamily="50" charset="-128"/>
                <a:ea typeface="AR P明朝体U" panose="020B0600010101010101" pitchFamily="50" charset="-128"/>
              </a:rPr>
              <a:t> 障害福祉サービス事業所による</a:t>
            </a:r>
            <a:endParaRPr lang="en-US" altLang="ja-JP" sz="3600" dirty="0" smtClean="0">
              <a:latin typeface="AR P明朝体U" panose="020B0600010101010101" pitchFamily="50" charset="-128"/>
              <a:ea typeface="AR P明朝体U" panose="020B0600010101010101" pitchFamily="50" charset="-128"/>
            </a:endParaRPr>
          </a:p>
          <a:p>
            <a:pPr>
              <a:lnSpc>
                <a:spcPct val="100000"/>
              </a:lnSpc>
            </a:pPr>
            <a:r>
              <a:rPr lang="ja-JP" altLang="en-US" sz="3600" dirty="0" smtClean="0">
                <a:latin typeface="AR P明朝体U" panose="020B0600010101010101" pitchFamily="50" charset="-128"/>
                <a:ea typeface="AR P明朝体U" panose="020B0600010101010101" pitchFamily="50" charset="-128"/>
              </a:rPr>
              <a:t> 虐待をなくすため</a:t>
            </a:r>
            <a:r>
              <a:rPr lang="ja-JP" altLang="en-US" sz="3600" dirty="0">
                <a:latin typeface="AR P明朝体U" panose="020B0600010101010101" pitchFamily="50" charset="-128"/>
                <a:ea typeface="AR P明朝体U" panose="020B0600010101010101" pitchFamily="50" charset="-128"/>
              </a:rPr>
              <a:t>に</a:t>
            </a:r>
            <a:endParaRPr lang="ja-JP" altLang="en-US" sz="2000" dirty="0"/>
          </a:p>
        </p:txBody>
      </p:sp>
    </p:spTree>
    <p:extLst>
      <p:ext uri="{BB962C8B-B14F-4D97-AF65-F5344CB8AC3E}">
        <p14:creationId xmlns:p14="http://schemas.microsoft.com/office/powerpoint/2010/main" val="1763388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早期発見・早期通報</a:t>
            </a:r>
            <a:endParaRPr lang="ja-JP" altLang="en-US" dirty="0"/>
          </a:p>
        </p:txBody>
      </p:sp>
      <p:sp>
        <p:nvSpPr>
          <p:cNvPr id="20483" name="コンテンツ プレースホルダー 2"/>
          <p:cNvSpPr>
            <a:spLocks noGrp="1"/>
          </p:cNvSpPr>
          <p:nvPr>
            <p:ph idx="1"/>
          </p:nvPr>
        </p:nvSpPr>
        <p:spPr>
          <a:xfrm>
            <a:off x="685800" y="2121408"/>
            <a:ext cx="7918648" cy="4516502"/>
          </a:xfrm>
        </p:spPr>
        <p:txBody>
          <a:bodyPr>
            <a:normAutofit lnSpcReduction="10000"/>
          </a:bodyPr>
          <a:lstStyle/>
          <a:p>
            <a:pPr marL="85725" indent="-17463">
              <a:lnSpc>
                <a:spcPct val="100000"/>
              </a:lnSpc>
            </a:pPr>
            <a:r>
              <a:rPr lang="ja-JP" altLang="en-US" sz="2800" dirty="0" smtClean="0"/>
              <a:t>虐待を受けたと思う障害者を発見</a:t>
            </a:r>
            <a:r>
              <a:rPr lang="ja-JP" altLang="en-US" sz="2800" dirty="0" smtClean="0"/>
              <a:t>した者は速やか</a:t>
            </a:r>
            <a:r>
              <a:rPr lang="ja-JP" altLang="en-US" sz="2800" dirty="0" smtClean="0"/>
              <a:t>にこれを市町村に通報しなければならない</a:t>
            </a:r>
            <a:r>
              <a:rPr lang="ja-JP" altLang="en-US" sz="3200" dirty="0" smtClean="0"/>
              <a:t>　</a:t>
            </a:r>
            <a:r>
              <a:rPr lang="en-US" altLang="ja-JP" dirty="0" smtClean="0"/>
              <a:t>【</a:t>
            </a:r>
            <a:r>
              <a:rPr lang="ja-JP" altLang="en-US" dirty="0" smtClean="0"/>
              <a:t>第</a:t>
            </a:r>
            <a:r>
              <a:rPr lang="en-US" altLang="ja-JP" dirty="0" smtClean="0"/>
              <a:t>7</a:t>
            </a:r>
            <a:r>
              <a:rPr lang="ja-JP" altLang="en-US" dirty="0"/>
              <a:t>条、</a:t>
            </a:r>
            <a:r>
              <a:rPr lang="en-US" altLang="ja-JP" dirty="0"/>
              <a:t>15</a:t>
            </a:r>
            <a:r>
              <a:rPr lang="ja-JP" altLang="en-US" dirty="0"/>
              <a:t>条、</a:t>
            </a:r>
            <a:r>
              <a:rPr lang="en-US" altLang="ja-JP" dirty="0"/>
              <a:t>22</a:t>
            </a:r>
            <a:r>
              <a:rPr lang="ja-JP" altLang="en-US" dirty="0" smtClean="0"/>
              <a:t>条</a:t>
            </a:r>
            <a:r>
              <a:rPr lang="en-US" altLang="ja-JP" dirty="0" smtClean="0"/>
              <a:t>】</a:t>
            </a:r>
            <a:endParaRPr lang="en-US" altLang="ja-JP" dirty="0"/>
          </a:p>
          <a:p>
            <a:pPr marL="68263" indent="0">
              <a:lnSpc>
                <a:spcPct val="100000"/>
              </a:lnSpc>
              <a:buFont typeface="Wingdings" panose="05000000000000000000" pitchFamily="2" charset="2"/>
              <a:buNone/>
            </a:pPr>
            <a:endParaRPr lang="en-US" altLang="ja-JP" sz="1000" dirty="0" smtClean="0"/>
          </a:p>
          <a:p>
            <a:pPr marL="68263" indent="0">
              <a:lnSpc>
                <a:spcPct val="100000"/>
              </a:lnSpc>
              <a:buFont typeface="Wingdings" panose="05000000000000000000" pitchFamily="2" charset="2"/>
              <a:buNone/>
            </a:pPr>
            <a:r>
              <a:rPr lang="ja-JP" altLang="en-US" dirty="0"/>
              <a:t>　</a:t>
            </a:r>
            <a:r>
              <a:rPr lang="ja-JP" altLang="en-US" dirty="0" smtClean="0"/>
              <a:t>大津市障害者虐待防止センター　</a:t>
            </a:r>
            <a:r>
              <a:rPr lang="en-US" altLang="ja-JP" dirty="0" smtClean="0"/>
              <a:t>077-523-7188</a:t>
            </a:r>
            <a:r>
              <a:rPr lang="ja-JP" altLang="en-US" dirty="0" smtClean="0"/>
              <a:t>　</a:t>
            </a:r>
            <a:endParaRPr lang="en-US" altLang="ja-JP" dirty="0" smtClean="0"/>
          </a:p>
          <a:p>
            <a:pPr marL="68263" indent="0">
              <a:lnSpc>
                <a:spcPct val="100000"/>
              </a:lnSpc>
              <a:buFont typeface="Wingdings" panose="05000000000000000000" pitchFamily="2" charset="2"/>
              <a:buNone/>
            </a:pPr>
            <a:r>
              <a:rPr lang="ja-JP" altLang="en-US" dirty="0" smtClean="0"/>
              <a:t>　大津市障害福祉課　　　　　　　</a:t>
            </a:r>
            <a:r>
              <a:rPr lang="en-US" altLang="ja-JP" dirty="0" smtClean="0"/>
              <a:t>077-528-2745</a:t>
            </a:r>
            <a:endParaRPr lang="en-US" altLang="ja-JP" sz="1000" dirty="0" smtClean="0"/>
          </a:p>
          <a:p>
            <a:pPr marL="68263" indent="0">
              <a:lnSpc>
                <a:spcPct val="100000"/>
              </a:lnSpc>
              <a:buFont typeface="Wingdings" panose="05000000000000000000" pitchFamily="2" charset="2"/>
              <a:buNone/>
            </a:pPr>
            <a:endParaRPr lang="en-US" altLang="ja-JP" sz="1000" dirty="0" smtClean="0"/>
          </a:p>
          <a:p>
            <a:pPr marL="68263" indent="0">
              <a:buNone/>
            </a:pPr>
            <a:r>
              <a:rPr lang="ja-JP" altLang="en-US" sz="2200" dirty="0" smtClean="0"/>
              <a:t>第</a:t>
            </a:r>
            <a:r>
              <a:rPr lang="en-US" altLang="ja-JP" sz="2200" dirty="0" smtClean="0"/>
              <a:t>16</a:t>
            </a:r>
            <a:r>
              <a:rPr lang="ja-JP" altLang="en-US" sz="2200" dirty="0" smtClean="0"/>
              <a:t>条　</a:t>
            </a:r>
            <a:r>
              <a:rPr lang="en-US" altLang="ja-JP" sz="2200" dirty="0" smtClean="0"/>
              <a:t>(</a:t>
            </a:r>
            <a:r>
              <a:rPr lang="ja-JP" altLang="en-US" sz="2200" dirty="0" smtClean="0"/>
              <a:t>職員が通報しても</a:t>
            </a:r>
            <a:r>
              <a:rPr lang="en-US" altLang="ja-JP" sz="2200" dirty="0" smtClean="0"/>
              <a:t>)</a:t>
            </a:r>
            <a:endParaRPr lang="en-US" altLang="ja-JP" sz="2200" dirty="0"/>
          </a:p>
          <a:p>
            <a:pPr marL="68263" indent="0">
              <a:buNone/>
            </a:pPr>
            <a:r>
              <a:rPr lang="ja-JP" altLang="en-US" sz="2200" dirty="0"/>
              <a:t>＊</a:t>
            </a:r>
            <a:r>
              <a:rPr lang="ja-JP" altLang="en-US" sz="2200" dirty="0" smtClean="0"/>
              <a:t>刑法</a:t>
            </a:r>
            <a:r>
              <a:rPr lang="ja-JP" altLang="en-US" sz="2200" dirty="0"/>
              <a:t>の秘密漏示</a:t>
            </a:r>
            <a:r>
              <a:rPr lang="ja-JP" altLang="en-US" sz="2200" dirty="0" smtClean="0"/>
              <a:t>罪、守秘義務違反には</a:t>
            </a:r>
            <a:r>
              <a:rPr lang="ja-JP" altLang="en-US" sz="2200" dirty="0"/>
              <a:t>該当しない</a:t>
            </a:r>
            <a:endParaRPr lang="en-US" altLang="ja-JP" sz="2200" dirty="0"/>
          </a:p>
          <a:p>
            <a:pPr marL="68263" indent="0">
              <a:buNone/>
            </a:pPr>
            <a:r>
              <a:rPr lang="ja-JP" altLang="en-US" sz="2200" dirty="0" smtClean="0"/>
              <a:t>＊通報</a:t>
            </a:r>
            <a:r>
              <a:rPr lang="ja-JP" altLang="en-US" sz="2200" dirty="0"/>
              <a:t>をしたことを理由に解雇・不利益な</a:t>
            </a:r>
            <a:r>
              <a:rPr lang="ja-JP" altLang="en-US" sz="2200" dirty="0" smtClean="0"/>
              <a:t>取扱いを</a:t>
            </a:r>
            <a:endParaRPr lang="en-US" altLang="ja-JP" sz="2200" dirty="0" smtClean="0"/>
          </a:p>
          <a:p>
            <a:pPr marL="68263" indent="0">
              <a:buNone/>
            </a:pPr>
            <a:r>
              <a:rPr lang="ja-JP" altLang="en-US" sz="2200" dirty="0" smtClean="0"/>
              <a:t>    受けない</a:t>
            </a:r>
            <a:r>
              <a:rPr lang="ja-JP" altLang="en-US" sz="2200" dirty="0"/>
              <a:t>。</a:t>
            </a:r>
            <a:endParaRPr lang="en-US" altLang="ja-JP" sz="2200" dirty="0"/>
          </a:p>
          <a:p>
            <a:pPr marL="68263" indent="0">
              <a:lnSpc>
                <a:spcPct val="100000"/>
              </a:lnSpc>
              <a:buFont typeface="Wingdings" panose="05000000000000000000" pitchFamily="2" charset="2"/>
              <a:buNone/>
            </a:pPr>
            <a:endParaRPr lang="en-US" altLang="ja-JP" sz="2400" dirty="0" smtClean="0"/>
          </a:p>
          <a:p>
            <a:pPr marL="68263" indent="0">
              <a:lnSpc>
                <a:spcPct val="100000"/>
              </a:lnSpc>
              <a:buFont typeface="Wingdings" panose="05000000000000000000" pitchFamily="2" charset="2"/>
              <a:buNone/>
            </a:pPr>
            <a:endParaRPr lang="en-US" altLang="ja-JP" sz="2400" dirty="0" smtClean="0"/>
          </a:p>
          <a:p>
            <a:pPr marL="68263" indent="0">
              <a:lnSpc>
                <a:spcPct val="100000"/>
              </a:lnSpc>
              <a:buFont typeface="Wingdings" panose="05000000000000000000" pitchFamily="2" charset="2"/>
              <a:buNone/>
            </a:pPr>
            <a:endParaRPr lang="ja-JP" altLang="en-US" sz="2400" dirty="0" smtClean="0"/>
          </a:p>
        </p:txBody>
      </p:sp>
      <p:sp>
        <p:nvSpPr>
          <p:cNvPr id="4" name="スライド番号プレースホルダー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D7106E-B304-47B8-9AA7-3AC4C634A6F9}" type="slidenum">
              <a:rPr lang="ja-JP" altLang="en-US">
                <a:latin typeface="+mj-ea"/>
                <a:ea typeface="+mj-ea"/>
              </a:rPr>
              <a:pPr eaLnBrk="1" hangingPunct="1"/>
              <a:t>10</a:t>
            </a:fld>
            <a:endParaRPr lang="ja-JP" altLang="en-US" dirty="0">
              <a:latin typeface="+mj-ea"/>
              <a:ea typeface="+mj-ea"/>
            </a:endParaRPr>
          </a:p>
        </p:txBody>
      </p:sp>
      <p:sp>
        <p:nvSpPr>
          <p:cNvPr id="3" name="角丸四角形吹き出し 2"/>
          <p:cNvSpPr/>
          <p:nvPr/>
        </p:nvSpPr>
        <p:spPr>
          <a:xfrm>
            <a:off x="5940152" y="1264639"/>
            <a:ext cx="2088232" cy="720080"/>
          </a:xfrm>
          <a:prstGeom prst="wedgeRoundRectCallout">
            <a:avLst>
              <a:gd name="adj1" fmla="val -141755"/>
              <a:gd name="adj2" fmla="val 6561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rPr>
              <a:t>虐待の疑いの段階で通報義務がある</a:t>
            </a:r>
            <a:endParaRPr kumimoji="1" lang="ja-JP" altLang="en-US" dirty="0">
              <a:solidFill>
                <a:sysClr val="windowText" lastClr="000000"/>
              </a:solidFill>
            </a:endParaRPr>
          </a:p>
        </p:txBody>
      </p:sp>
      <p:cxnSp>
        <p:nvCxnSpPr>
          <p:cNvPr id="6" name="直線コネクタ 5"/>
          <p:cNvCxnSpPr/>
          <p:nvPr/>
        </p:nvCxnSpPr>
        <p:spPr>
          <a:xfrm>
            <a:off x="1979712" y="2564904"/>
            <a:ext cx="216024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6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虐待対応の流れ</a:t>
            </a:r>
            <a:r>
              <a:rPr kumimoji="1" lang="ja-JP" altLang="en-US" sz="2000" dirty="0" smtClean="0"/>
              <a:t>　</a:t>
            </a:r>
            <a:r>
              <a:rPr lang="en-US" altLang="ja-JP" sz="2000" dirty="0" smtClean="0"/>
              <a:t>(</a:t>
            </a:r>
            <a:r>
              <a:rPr lang="ja-JP" altLang="en-US" sz="2000" dirty="0" smtClean="0"/>
              <a:t>養護者</a:t>
            </a:r>
            <a:r>
              <a:rPr lang="en-US" altLang="ja-JP" sz="2000" dirty="0" smtClean="0"/>
              <a:t>)</a:t>
            </a:r>
            <a:endParaRPr kumimoji="1" lang="ja-JP" altLang="en-US" sz="2000" dirty="0"/>
          </a:p>
        </p:txBody>
      </p:sp>
      <p:sp>
        <p:nvSpPr>
          <p:cNvPr id="3" name="コンテンツ プレースホルダー 2"/>
          <p:cNvSpPr>
            <a:spLocks noGrp="1"/>
          </p:cNvSpPr>
          <p:nvPr>
            <p:ph idx="1"/>
          </p:nvPr>
        </p:nvSpPr>
        <p:spPr>
          <a:xfrm>
            <a:off x="766664" y="2121408"/>
            <a:ext cx="8350696" cy="4516502"/>
          </a:xfrm>
        </p:spPr>
        <p:txBody>
          <a:bodyPr>
            <a:noAutofit/>
          </a:bodyPr>
          <a:lstStyle/>
          <a:p>
            <a:r>
              <a:rPr kumimoji="1" lang="ja-JP" altLang="en-US" sz="2200" dirty="0" smtClean="0"/>
              <a:t>相談の受付受理（障害福祉課または障害者虐待防止センター）</a:t>
            </a:r>
            <a:endParaRPr kumimoji="1" lang="en-US" altLang="ja-JP" sz="2200" dirty="0" smtClean="0"/>
          </a:p>
          <a:p>
            <a:r>
              <a:rPr kumimoji="1" lang="ja-JP" altLang="en-US" sz="2200" dirty="0" smtClean="0"/>
              <a:t>受理協議（</a:t>
            </a:r>
            <a:r>
              <a:rPr lang="ja-JP" altLang="en-US" sz="2200" dirty="0"/>
              <a:t>障害</a:t>
            </a:r>
            <a:r>
              <a:rPr lang="ja-JP" altLang="en-US" sz="2200" dirty="0" smtClean="0"/>
              <a:t>福祉課と障害者</a:t>
            </a:r>
            <a:r>
              <a:rPr lang="ja-JP" altLang="en-US" sz="2200" dirty="0"/>
              <a:t>虐待防止センター</a:t>
            </a:r>
            <a:r>
              <a:rPr kumimoji="1" lang="ja-JP" altLang="en-US" sz="2200" dirty="0" smtClean="0"/>
              <a:t>）</a:t>
            </a:r>
            <a:endParaRPr kumimoji="1" lang="en-US" altLang="ja-JP" sz="2200" dirty="0" smtClean="0"/>
          </a:p>
          <a:p>
            <a:pPr marL="0" indent="0">
              <a:buNone/>
            </a:pPr>
            <a:r>
              <a:rPr lang="ja-JP" altLang="en-US" sz="2200" dirty="0"/>
              <a:t>　</a:t>
            </a:r>
            <a:r>
              <a:rPr lang="en-US" altLang="ja-JP" sz="2200" u="sng" dirty="0" smtClean="0"/>
              <a:t>【</a:t>
            </a:r>
            <a:r>
              <a:rPr lang="ja-JP" altLang="en-US" sz="2200" u="sng" dirty="0" smtClean="0"/>
              <a:t>虐待疑い</a:t>
            </a:r>
            <a:r>
              <a:rPr lang="en-US" altLang="ja-JP" sz="2200" u="sng" dirty="0" smtClean="0"/>
              <a:t>】</a:t>
            </a:r>
            <a:r>
              <a:rPr lang="en-US" altLang="ja-JP" sz="2200" dirty="0" smtClean="0"/>
              <a:t>or【</a:t>
            </a:r>
            <a:r>
              <a:rPr lang="ja-JP" altLang="en-US" sz="2200" dirty="0" smtClean="0"/>
              <a:t>虐待なし</a:t>
            </a:r>
            <a:r>
              <a:rPr lang="en-US" altLang="ja-JP" sz="2200" dirty="0" smtClean="0"/>
              <a:t>】</a:t>
            </a:r>
          </a:p>
          <a:p>
            <a:pPr marL="0" indent="0">
              <a:lnSpc>
                <a:spcPts val="1000"/>
              </a:lnSpc>
              <a:buNone/>
            </a:pPr>
            <a:endParaRPr kumimoji="1" lang="en-US" altLang="ja-JP" sz="2200" dirty="0" smtClean="0"/>
          </a:p>
          <a:p>
            <a:r>
              <a:rPr lang="ja-JP" altLang="en-US" sz="2200" dirty="0" smtClean="0"/>
              <a:t>事実確認（被虐待者本人・養護者・関係者からの聞き取り）</a:t>
            </a:r>
            <a:endParaRPr lang="en-US" altLang="ja-JP" sz="2200" dirty="0" smtClean="0"/>
          </a:p>
          <a:p>
            <a:r>
              <a:rPr lang="ja-JP" altLang="en-US" sz="2200" dirty="0"/>
              <a:t>虐待</a:t>
            </a:r>
            <a:r>
              <a:rPr lang="ja-JP" altLang="en-US" sz="2200" dirty="0" smtClean="0"/>
              <a:t>の判断会議</a:t>
            </a:r>
            <a:r>
              <a:rPr lang="ja-JP" altLang="en-US" sz="2200" dirty="0"/>
              <a:t>（障害福祉課と障害者虐待防止センター）</a:t>
            </a:r>
            <a:endParaRPr lang="en-US" altLang="ja-JP" sz="2200" dirty="0"/>
          </a:p>
          <a:p>
            <a:pPr marL="0" indent="0">
              <a:buNone/>
            </a:pPr>
            <a:r>
              <a:rPr lang="ja-JP" altLang="en-US" sz="2200" dirty="0" smtClean="0"/>
              <a:t>　</a:t>
            </a:r>
            <a:r>
              <a:rPr lang="en-US" altLang="ja-JP" sz="2200" u="sng" dirty="0" smtClean="0"/>
              <a:t>【</a:t>
            </a:r>
            <a:r>
              <a:rPr lang="ja-JP" altLang="en-US" sz="2200" u="sng" dirty="0" smtClean="0"/>
              <a:t>虐待認定</a:t>
            </a:r>
            <a:r>
              <a:rPr lang="en-US" altLang="ja-JP" sz="2200" u="sng" dirty="0" smtClean="0"/>
              <a:t>】</a:t>
            </a:r>
            <a:r>
              <a:rPr lang="en-US" altLang="ja-JP" sz="2200" dirty="0" smtClean="0"/>
              <a:t>or【</a:t>
            </a:r>
            <a:r>
              <a:rPr lang="ja-JP" altLang="en-US" sz="2200" dirty="0" smtClean="0"/>
              <a:t>虐待なし</a:t>
            </a:r>
            <a:r>
              <a:rPr lang="en-US" altLang="ja-JP" sz="2200" dirty="0" smtClean="0"/>
              <a:t>】</a:t>
            </a:r>
          </a:p>
          <a:p>
            <a:pPr marL="0" indent="0">
              <a:lnSpc>
                <a:spcPts val="1000"/>
              </a:lnSpc>
              <a:buNone/>
            </a:pPr>
            <a:endParaRPr lang="en-US" altLang="ja-JP" sz="2200" dirty="0" smtClean="0"/>
          </a:p>
          <a:p>
            <a:r>
              <a:rPr kumimoji="1" lang="ja-JP" altLang="en-US" sz="2200" dirty="0" smtClean="0"/>
              <a:t>虐待対応（対応計画に沿って）</a:t>
            </a:r>
            <a:endParaRPr kumimoji="1" lang="en-US" altLang="ja-JP" sz="2200" dirty="0" smtClean="0"/>
          </a:p>
          <a:p>
            <a:r>
              <a:rPr lang="ja-JP" altLang="en-US" sz="2200" dirty="0" smtClean="0"/>
              <a:t>対応方針の見直し（月１回）</a:t>
            </a:r>
            <a:endParaRPr lang="en-US" altLang="ja-JP" sz="2200" dirty="0" smtClean="0"/>
          </a:p>
          <a:p>
            <a:r>
              <a:rPr kumimoji="1" lang="ja-JP" altLang="en-US" sz="2200" dirty="0" smtClean="0"/>
              <a:t>終結（一般相談に移行）</a:t>
            </a:r>
            <a:endParaRPr kumimoji="1" lang="ja-JP" altLang="en-US" sz="2200" dirty="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11</a:t>
            </a:fld>
            <a:endParaRPr kumimoji="1" lang="ja-JP" altLang="en-US"/>
          </a:p>
        </p:txBody>
      </p:sp>
      <p:sp>
        <p:nvSpPr>
          <p:cNvPr id="5" name="右矢印 4"/>
          <p:cNvSpPr/>
          <p:nvPr/>
        </p:nvSpPr>
        <p:spPr>
          <a:xfrm rot="5400000">
            <a:off x="1848880" y="3381433"/>
            <a:ext cx="21602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5400000">
            <a:off x="1871700" y="4977172"/>
            <a:ext cx="21602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6123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虐待対応の流れ </a:t>
            </a:r>
            <a:r>
              <a:rPr kumimoji="1" lang="en-US" altLang="ja-JP" sz="2000" dirty="0" smtClean="0"/>
              <a:t>(</a:t>
            </a:r>
            <a:r>
              <a:rPr kumimoji="1" lang="ja-JP" altLang="en-US" sz="2000" dirty="0" smtClean="0"/>
              <a:t>施設従事者等</a:t>
            </a:r>
            <a:r>
              <a:rPr kumimoji="1" lang="en-US" altLang="ja-JP" sz="2000" dirty="0" smtClean="0"/>
              <a:t>)</a:t>
            </a:r>
            <a:endParaRPr kumimoji="1" lang="ja-JP" altLang="en-US" sz="2000" dirty="0"/>
          </a:p>
        </p:txBody>
      </p:sp>
      <p:sp>
        <p:nvSpPr>
          <p:cNvPr id="3" name="コンテンツ プレースホルダー 2"/>
          <p:cNvSpPr>
            <a:spLocks noGrp="1"/>
          </p:cNvSpPr>
          <p:nvPr>
            <p:ph idx="1"/>
          </p:nvPr>
        </p:nvSpPr>
        <p:spPr>
          <a:xfrm>
            <a:off x="685800" y="2121408"/>
            <a:ext cx="8277606" cy="4619960"/>
          </a:xfrm>
        </p:spPr>
        <p:txBody>
          <a:bodyPr>
            <a:noAutofit/>
          </a:bodyPr>
          <a:lstStyle/>
          <a:p>
            <a:r>
              <a:rPr kumimoji="1" lang="ja-JP" altLang="en-US" sz="2200" dirty="0" smtClean="0"/>
              <a:t>相談の受付受理（障害福祉課または障害者虐待防止センター）</a:t>
            </a:r>
            <a:endParaRPr kumimoji="1" lang="en-US" altLang="ja-JP" sz="2200" dirty="0" smtClean="0"/>
          </a:p>
          <a:p>
            <a:r>
              <a:rPr kumimoji="1" lang="ja-JP" altLang="en-US" sz="2200" dirty="0" smtClean="0"/>
              <a:t>受理協議（</a:t>
            </a:r>
            <a:r>
              <a:rPr lang="ja-JP" altLang="en-US" sz="2200" dirty="0"/>
              <a:t>障害</a:t>
            </a:r>
            <a:r>
              <a:rPr lang="ja-JP" altLang="en-US" sz="2200" dirty="0" smtClean="0"/>
              <a:t>福祉課と障害者</a:t>
            </a:r>
            <a:r>
              <a:rPr lang="ja-JP" altLang="en-US" sz="2200" dirty="0"/>
              <a:t>虐待防止センター</a:t>
            </a:r>
            <a:r>
              <a:rPr kumimoji="1" lang="ja-JP" altLang="en-US" sz="2200" dirty="0" smtClean="0"/>
              <a:t>）</a:t>
            </a:r>
            <a:endParaRPr kumimoji="1" lang="en-US" altLang="ja-JP" sz="2200" dirty="0" smtClean="0"/>
          </a:p>
          <a:p>
            <a:pPr marL="0" indent="0">
              <a:buNone/>
            </a:pPr>
            <a:r>
              <a:rPr lang="ja-JP" altLang="en-US" sz="2200" dirty="0" smtClean="0"/>
              <a:t>　　　　　　　  </a:t>
            </a:r>
            <a:r>
              <a:rPr lang="en-US" altLang="ja-JP" sz="2200" u="sng" dirty="0" smtClean="0"/>
              <a:t>【</a:t>
            </a:r>
            <a:r>
              <a:rPr lang="ja-JP" altLang="en-US" sz="2200" u="sng" dirty="0" smtClean="0"/>
              <a:t>虐待疑い</a:t>
            </a:r>
            <a:r>
              <a:rPr lang="en-US" altLang="ja-JP" sz="2200" u="sng" dirty="0" smtClean="0"/>
              <a:t>】</a:t>
            </a:r>
            <a:r>
              <a:rPr lang="ja-JP" altLang="en-US" sz="2200" dirty="0" smtClean="0"/>
              <a:t>　</a:t>
            </a:r>
            <a:r>
              <a:rPr lang="en-US" altLang="ja-JP" sz="2200" dirty="0" smtClean="0"/>
              <a:t>or</a:t>
            </a:r>
            <a:r>
              <a:rPr lang="ja-JP" altLang="en-US" sz="2200" dirty="0" smtClean="0"/>
              <a:t>　</a:t>
            </a:r>
            <a:r>
              <a:rPr lang="en-US" altLang="ja-JP" sz="2200" dirty="0" smtClean="0"/>
              <a:t>【</a:t>
            </a:r>
            <a:r>
              <a:rPr lang="ja-JP" altLang="en-US" sz="2200" dirty="0" smtClean="0"/>
              <a:t>虐待なし</a:t>
            </a:r>
            <a:r>
              <a:rPr lang="en-US" altLang="ja-JP" sz="2200" dirty="0" smtClean="0"/>
              <a:t>】</a:t>
            </a:r>
          </a:p>
          <a:p>
            <a:pPr marL="0" indent="0">
              <a:lnSpc>
                <a:spcPts val="1000"/>
              </a:lnSpc>
              <a:buNone/>
            </a:pPr>
            <a:endParaRPr kumimoji="1" lang="en-US" altLang="ja-JP" sz="2200" dirty="0" smtClean="0"/>
          </a:p>
          <a:p>
            <a:r>
              <a:rPr lang="ja-JP" altLang="en-US" sz="2200" dirty="0" smtClean="0"/>
              <a:t>事実確認</a:t>
            </a:r>
            <a:r>
              <a:rPr lang="ja-JP" altLang="en-US" sz="2200" dirty="0"/>
              <a:t>（障害</a:t>
            </a:r>
            <a:r>
              <a:rPr lang="ja-JP" altLang="en-US" sz="2200" dirty="0" smtClean="0"/>
              <a:t>福祉課等）</a:t>
            </a:r>
            <a:endParaRPr lang="en-US" altLang="ja-JP" sz="2200" dirty="0"/>
          </a:p>
          <a:p>
            <a:pPr marL="0" indent="0">
              <a:buNone/>
            </a:pPr>
            <a:r>
              <a:rPr lang="ja-JP" altLang="en-US" sz="2200" dirty="0"/>
              <a:t>　</a:t>
            </a:r>
            <a:r>
              <a:rPr lang="ja-JP" altLang="en-US" sz="2200" dirty="0" smtClean="0"/>
              <a:t>被虐待者本人</a:t>
            </a:r>
            <a:r>
              <a:rPr lang="en-US" altLang="ja-JP" sz="2200" dirty="0" smtClean="0"/>
              <a:t>(</a:t>
            </a:r>
            <a:r>
              <a:rPr lang="ja-JP" altLang="en-US" sz="2200" dirty="0" smtClean="0"/>
              <a:t>安全確保</a:t>
            </a:r>
            <a:r>
              <a:rPr lang="en-US" altLang="ja-JP" sz="2200" dirty="0" smtClean="0"/>
              <a:t>)</a:t>
            </a:r>
            <a:r>
              <a:rPr lang="ja-JP" altLang="en-US" sz="2200" dirty="0" smtClean="0"/>
              <a:t>・虐待者・他の職員からの聞き取り</a:t>
            </a:r>
            <a:endParaRPr lang="en-US" altLang="ja-JP" sz="2200" dirty="0" smtClean="0"/>
          </a:p>
          <a:p>
            <a:r>
              <a:rPr lang="ja-JP" altLang="en-US" sz="2200" dirty="0" smtClean="0"/>
              <a:t>虐待判断会議　</a:t>
            </a:r>
            <a:r>
              <a:rPr lang="en-US" altLang="ja-JP" sz="2200" u="sng" dirty="0" smtClean="0"/>
              <a:t>【</a:t>
            </a:r>
            <a:r>
              <a:rPr lang="ja-JP" altLang="en-US" sz="2200" u="sng" dirty="0" smtClean="0"/>
              <a:t>虐待認定</a:t>
            </a:r>
            <a:r>
              <a:rPr lang="en-US" altLang="ja-JP" sz="2200" u="sng" dirty="0" smtClean="0"/>
              <a:t>】</a:t>
            </a:r>
            <a:r>
              <a:rPr lang="ja-JP" altLang="en-US" sz="2200" dirty="0" smtClean="0"/>
              <a:t>　</a:t>
            </a:r>
            <a:r>
              <a:rPr lang="en-US" altLang="ja-JP" sz="2200" dirty="0" smtClean="0"/>
              <a:t>or</a:t>
            </a:r>
            <a:r>
              <a:rPr lang="ja-JP" altLang="en-US" sz="2200" dirty="0" smtClean="0"/>
              <a:t>　</a:t>
            </a:r>
            <a:r>
              <a:rPr lang="en-US" altLang="ja-JP" sz="2200" dirty="0" smtClean="0"/>
              <a:t>【</a:t>
            </a:r>
            <a:r>
              <a:rPr lang="ja-JP" altLang="en-US" sz="2200" dirty="0" smtClean="0"/>
              <a:t>虐待なし</a:t>
            </a:r>
            <a:r>
              <a:rPr lang="en-US" altLang="ja-JP" sz="2200" dirty="0" smtClean="0"/>
              <a:t>】</a:t>
            </a:r>
          </a:p>
          <a:p>
            <a:pPr marL="0" indent="0">
              <a:lnSpc>
                <a:spcPts val="1000"/>
              </a:lnSpc>
              <a:buNone/>
            </a:pPr>
            <a:endParaRPr lang="en-US" altLang="ja-JP" sz="2200" dirty="0" smtClean="0"/>
          </a:p>
          <a:p>
            <a:r>
              <a:rPr kumimoji="1" lang="ja-JP" altLang="en-US" sz="2200" dirty="0" smtClean="0"/>
              <a:t>虐待防止・本人保護を図るための権限行使</a:t>
            </a:r>
            <a:r>
              <a:rPr kumimoji="1" lang="en-US" altLang="ja-JP" sz="2200" dirty="0" smtClean="0"/>
              <a:t>(</a:t>
            </a:r>
            <a:r>
              <a:rPr kumimoji="1" lang="ja-JP" altLang="en-US" sz="2200" dirty="0" smtClean="0"/>
              <a:t>大津市・滋賀県</a:t>
            </a:r>
            <a:r>
              <a:rPr kumimoji="1" lang="en-US" altLang="ja-JP" sz="2200" dirty="0" smtClean="0"/>
              <a:t>)</a:t>
            </a:r>
          </a:p>
          <a:p>
            <a:pPr marL="0" indent="0">
              <a:buNone/>
            </a:pPr>
            <a:r>
              <a:rPr kumimoji="1" lang="ja-JP" altLang="en-US" sz="2200" dirty="0" smtClean="0"/>
              <a:t>　事業所への指導項目の通知　改善計画の提出要請</a:t>
            </a:r>
            <a:endParaRPr kumimoji="1" lang="en-US" altLang="ja-JP" sz="2200" dirty="0" smtClean="0"/>
          </a:p>
          <a:p>
            <a:r>
              <a:rPr lang="ja-JP" altLang="en-US" sz="2200" dirty="0" smtClean="0"/>
              <a:t>本人の支援を検討する</a:t>
            </a:r>
            <a:endParaRPr kumimoji="1" lang="ja-JP" altLang="en-US" sz="2200" dirty="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12</a:t>
            </a:fld>
            <a:endParaRPr kumimoji="1" lang="ja-JP" altLang="en-US"/>
          </a:p>
        </p:txBody>
      </p:sp>
      <p:sp>
        <p:nvSpPr>
          <p:cNvPr id="5" name="右矢印 4"/>
          <p:cNvSpPr/>
          <p:nvPr/>
        </p:nvSpPr>
        <p:spPr>
          <a:xfrm rot="5400000">
            <a:off x="3527884" y="3351268"/>
            <a:ext cx="21602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5400000">
            <a:off x="3527884" y="4977172"/>
            <a:ext cx="21602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左大かっこ 6"/>
          <p:cNvSpPr/>
          <p:nvPr/>
        </p:nvSpPr>
        <p:spPr>
          <a:xfrm>
            <a:off x="539552" y="5445224"/>
            <a:ext cx="146248" cy="119268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599474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976" y="-268576"/>
            <a:ext cx="7772400" cy="1609344"/>
          </a:xfrm>
        </p:spPr>
        <p:txBody>
          <a:bodyPr>
            <a:normAutofit/>
          </a:bodyPr>
          <a:lstStyle/>
          <a:p>
            <a:r>
              <a:rPr kumimoji="1" lang="ja-JP" altLang="en-US" dirty="0" smtClean="0"/>
              <a:t>調査結果</a:t>
            </a:r>
            <a:endParaRPr kumimoji="1" lang="ja-JP" altLang="en-US" dirty="0"/>
          </a:p>
        </p:txBody>
      </p:sp>
      <p:sp>
        <p:nvSpPr>
          <p:cNvPr id="3" name="スライド番号プレースホルダー 2"/>
          <p:cNvSpPr>
            <a:spLocks noGrp="1"/>
          </p:cNvSpPr>
          <p:nvPr>
            <p:ph type="sldNum" sz="quarter" idx="12"/>
          </p:nvPr>
        </p:nvSpPr>
        <p:spPr/>
        <p:txBody>
          <a:bodyPr/>
          <a:lstStyle/>
          <a:p>
            <a:fld id="{64956DDD-D51A-4127-BB0D-D0E24A302CDA}" type="slidenum">
              <a:rPr kumimoji="1" lang="ja-JP" altLang="en-US" smtClean="0"/>
              <a:t>13</a:t>
            </a:fld>
            <a:endParaRPr kumimoji="1" lang="ja-JP" altLang="en-US"/>
          </a:p>
        </p:txBody>
      </p:sp>
      <p:sp>
        <p:nvSpPr>
          <p:cNvPr id="8" name="正方形/長方形 7"/>
          <p:cNvSpPr/>
          <p:nvPr/>
        </p:nvSpPr>
        <p:spPr>
          <a:xfrm>
            <a:off x="395536" y="2636912"/>
            <a:ext cx="3079651" cy="923330"/>
          </a:xfrm>
          <a:prstGeom prst="rect">
            <a:avLst/>
          </a:prstGeom>
          <a:noFill/>
        </p:spPr>
        <p:txBody>
          <a:bodyPr wrap="square" lIns="91440" tIns="45720" rIns="91440" bIns="45720">
            <a:spAutoFit/>
          </a:bodyPr>
          <a:lstStyle/>
          <a:p>
            <a:pPr algn="ctr"/>
            <a:r>
              <a:rPr lang="ja-JP" altLang="en-US" sz="5400" dirty="0" smtClean="0">
                <a:ln w="0"/>
                <a:solidFill>
                  <a:srgbClr val="0070C0"/>
                </a:solidFill>
                <a:effectLst>
                  <a:outerShdw blurRad="38100" dist="25400" dir="5400000" algn="ctr" rotWithShape="0">
                    <a:srgbClr val="6E747A">
                      <a:alpha val="43000"/>
                    </a:srgbClr>
                  </a:outerShdw>
                </a:effectLst>
              </a:rPr>
              <a:t>県</a:t>
            </a:r>
            <a:endParaRPr lang="ja-JP" altLang="en-US" sz="5400" dirty="0">
              <a:ln w="0"/>
              <a:solidFill>
                <a:srgbClr val="0070C0"/>
              </a:solidFill>
              <a:effectLst>
                <a:outerShdw blurRad="38100" dist="25400" dir="5400000" algn="ctr" rotWithShape="0">
                  <a:srgbClr val="6E747A">
                    <a:alpha val="43000"/>
                  </a:srgbClr>
                </a:outerShdw>
              </a:effectLst>
            </a:endParaRPr>
          </a:p>
        </p:txBody>
      </p:sp>
      <p:sp>
        <p:nvSpPr>
          <p:cNvPr id="7" name="正方形/長方形 6"/>
          <p:cNvSpPr/>
          <p:nvPr/>
        </p:nvSpPr>
        <p:spPr>
          <a:xfrm>
            <a:off x="5940152" y="3441774"/>
            <a:ext cx="2808312" cy="923330"/>
          </a:xfrm>
          <a:prstGeom prst="rect">
            <a:avLst/>
          </a:prstGeom>
          <a:noFill/>
        </p:spPr>
        <p:txBody>
          <a:bodyPr wrap="square" lIns="91440" tIns="45720" rIns="91440" bIns="45720">
            <a:spAutoFit/>
          </a:bodyPr>
          <a:lstStyle/>
          <a:p>
            <a:pPr algn="ctr"/>
            <a:r>
              <a:rPr lang="en-US" altLang="ja-JP" sz="2800" dirty="0" smtClean="0">
                <a:ln w="0"/>
                <a:solidFill>
                  <a:srgbClr val="00B050"/>
                </a:solidFill>
                <a:effectLst>
                  <a:outerShdw blurRad="38100" dist="25400" dir="5400000" algn="ctr" rotWithShape="0">
                    <a:srgbClr val="6E747A">
                      <a:alpha val="43000"/>
                    </a:srgbClr>
                  </a:outerShdw>
                </a:effectLst>
              </a:rPr>
              <a:t>H29 </a:t>
            </a:r>
            <a:r>
              <a:rPr lang="ja-JP" altLang="en-US" sz="2800" dirty="0" smtClean="0">
                <a:ln w="0"/>
                <a:solidFill>
                  <a:srgbClr val="00B050"/>
                </a:solidFill>
                <a:effectLst>
                  <a:outerShdw blurRad="38100" dist="25400" dir="5400000" algn="ctr" rotWithShape="0">
                    <a:srgbClr val="6E747A">
                      <a:alpha val="43000"/>
                    </a:srgbClr>
                  </a:outerShdw>
                </a:effectLst>
              </a:rPr>
              <a:t>年度 </a:t>
            </a:r>
            <a:r>
              <a:rPr lang="ja-JP" altLang="en-US" sz="5400" dirty="0" smtClean="0">
                <a:ln w="0"/>
                <a:solidFill>
                  <a:srgbClr val="00B050"/>
                </a:solidFill>
                <a:effectLst>
                  <a:outerShdw blurRad="38100" dist="25400" dir="5400000" algn="ctr" rotWithShape="0">
                    <a:srgbClr val="6E747A">
                      <a:alpha val="43000"/>
                    </a:srgbClr>
                  </a:outerShdw>
                </a:effectLst>
              </a:rPr>
              <a:t>国</a:t>
            </a:r>
            <a:endParaRPr lang="ja-JP" altLang="en-US" sz="5400" dirty="0">
              <a:ln w="0"/>
              <a:solidFill>
                <a:srgbClr val="00B050"/>
              </a:solidFill>
              <a:effectLst>
                <a:outerShdw blurRad="38100" dist="25400" dir="5400000" algn="ctr" rotWithShape="0">
                  <a:srgbClr val="6E747A">
                    <a:alpha val="43000"/>
                  </a:srgbClr>
                </a:outerShdw>
              </a:effectLst>
            </a:endParaRPr>
          </a:p>
        </p:txBody>
      </p:sp>
      <p:graphicFrame>
        <p:nvGraphicFramePr>
          <p:cNvPr id="5" name="表 4"/>
          <p:cNvGraphicFramePr>
            <a:graphicFrameLocks noGrp="1"/>
          </p:cNvGraphicFramePr>
          <p:nvPr>
            <p:extLst>
              <p:ext uri="{D42A27DB-BD31-4B8C-83A1-F6EECF244321}">
                <p14:modId xmlns:p14="http://schemas.microsoft.com/office/powerpoint/2010/main" val="599838183"/>
              </p:ext>
            </p:extLst>
          </p:nvPr>
        </p:nvGraphicFramePr>
        <p:xfrm>
          <a:off x="2521569" y="536894"/>
          <a:ext cx="5961777" cy="2904880"/>
        </p:xfrm>
        <a:graphic>
          <a:graphicData uri="http://schemas.openxmlformats.org/drawingml/2006/table">
            <a:tbl>
              <a:tblPr>
                <a:tableStyleId>{5C22544A-7EE6-4342-B048-85BDC9FD1C3A}</a:tableStyleId>
              </a:tblPr>
              <a:tblGrid>
                <a:gridCol w="761542"/>
                <a:gridCol w="1334315"/>
                <a:gridCol w="966480"/>
                <a:gridCol w="966480"/>
                <a:gridCol w="966480"/>
                <a:gridCol w="966480"/>
              </a:tblGrid>
              <a:tr h="290488">
                <a:tc gridSpan="2">
                  <a:txBody>
                    <a:bodyPr/>
                    <a:lstStyle/>
                    <a:p>
                      <a:pPr algn="ctr"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1100" u="none" strike="noStrike" dirty="0">
                          <a:effectLst/>
                          <a:latin typeface="ＭＳ 明朝" panose="02020609040205080304" pitchFamily="17" charset="-128"/>
                          <a:ea typeface="ＭＳ 明朝" panose="02020609040205080304" pitchFamily="17" charset="-128"/>
                        </a:rPr>
                        <a:t>平成</a:t>
                      </a:r>
                      <a:r>
                        <a:rPr lang="en-US" altLang="ja-JP" sz="1100" u="none" strike="noStrike" dirty="0">
                          <a:effectLst/>
                          <a:latin typeface="ＭＳ 明朝" panose="02020609040205080304" pitchFamily="17" charset="-128"/>
                          <a:ea typeface="ＭＳ 明朝" panose="02020609040205080304" pitchFamily="17" charset="-128"/>
                        </a:rPr>
                        <a:t>28</a:t>
                      </a:r>
                      <a:r>
                        <a:rPr lang="ja-JP" altLang="en-US" sz="1100" u="none" strike="noStrike" dirty="0">
                          <a:effectLst/>
                          <a:latin typeface="ＭＳ 明朝" panose="02020609040205080304" pitchFamily="17" charset="-128"/>
                          <a:ea typeface="ＭＳ 明朝" panose="02020609040205080304" pitchFamily="17" charset="-128"/>
                        </a:rPr>
                        <a:t>年度</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latin typeface="ＭＳ 明朝" panose="02020609040205080304" pitchFamily="17" charset="-128"/>
                          <a:ea typeface="ＭＳ 明朝" panose="02020609040205080304" pitchFamily="17" charset="-128"/>
                        </a:rPr>
                        <a:t>平成</a:t>
                      </a:r>
                      <a:r>
                        <a:rPr lang="en-US" altLang="ja-JP" sz="1100" u="none" strike="noStrike" dirty="0">
                          <a:effectLst/>
                          <a:latin typeface="ＭＳ 明朝" panose="02020609040205080304" pitchFamily="17" charset="-128"/>
                          <a:ea typeface="ＭＳ 明朝" panose="02020609040205080304" pitchFamily="17" charset="-128"/>
                        </a:rPr>
                        <a:t>27</a:t>
                      </a:r>
                      <a:r>
                        <a:rPr lang="ja-JP" altLang="en-US" sz="1100" u="none" strike="noStrike" dirty="0">
                          <a:effectLst/>
                          <a:latin typeface="ＭＳ 明朝" panose="02020609040205080304" pitchFamily="17" charset="-128"/>
                          <a:ea typeface="ＭＳ 明朝" panose="02020609040205080304" pitchFamily="17" charset="-128"/>
                        </a:rPr>
                        <a:t>年度</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latin typeface="ＭＳ 明朝" panose="02020609040205080304" pitchFamily="17" charset="-128"/>
                          <a:ea typeface="ＭＳ 明朝" panose="02020609040205080304" pitchFamily="17" charset="-128"/>
                        </a:rPr>
                        <a:t>平成</a:t>
                      </a:r>
                      <a:r>
                        <a:rPr lang="en-US" altLang="ja-JP" sz="1100" u="none" strike="noStrike" dirty="0">
                          <a:effectLst/>
                          <a:latin typeface="ＭＳ 明朝" panose="02020609040205080304" pitchFamily="17" charset="-128"/>
                          <a:ea typeface="ＭＳ 明朝" panose="02020609040205080304" pitchFamily="17" charset="-128"/>
                        </a:rPr>
                        <a:t>26</a:t>
                      </a:r>
                      <a:r>
                        <a:rPr lang="ja-JP" altLang="en-US" sz="1100" u="none" strike="noStrike" dirty="0">
                          <a:effectLst/>
                          <a:latin typeface="ＭＳ 明朝" panose="02020609040205080304" pitchFamily="17" charset="-128"/>
                          <a:ea typeface="ＭＳ 明朝" panose="02020609040205080304" pitchFamily="17" charset="-128"/>
                        </a:rPr>
                        <a:t>年度</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latin typeface="ＭＳ 明朝" panose="02020609040205080304" pitchFamily="17" charset="-128"/>
                          <a:ea typeface="ＭＳ 明朝" panose="02020609040205080304" pitchFamily="17" charset="-128"/>
                        </a:rPr>
                        <a:t>　</a:t>
                      </a:r>
                      <a:r>
                        <a:rPr lang="ja-JP" altLang="en-US" sz="1100" u="none" strike="noStrike" dirty="0" smtClean="0">
                          <a:effectLst/>
                          <a:latin typeface="ＭＳ 明朝" panose="02020609040205080304" pitchFamily="17" charset="-128"/>
                          <a:ea typeface="ＭＳ 明朝" panose="02020609040205080304" pitchFamily="17" charset="-128"/>
                        </a:rPr>
                        <a:t>平成</a:t>
                      </a:r>
                      <a:r>
                        <a:rPr lang="en-US" altLang="ja-JP" sz="1100" u="none" strike="noStrike" dirty="0" smtClean="0">
                          <a:effectLst/>
                          <a:latin typeface="ＭＳ 明朝" panose="02020609040205080304" pitchFamily="17" charset="-128"/>
                          <a:ea typeface="ＭＳ 明朝" panose="02020609040205080304" pitchFamily="17" charset="-128"/>
                        </a:rPr>
                        <a:t>25</a:t>
                      </a:r>
                      <a:r>
                        <a:rPr lang="ja-JP" altLang="en-US" sz="1100" u="none" strike="noStrike" dirty="0" smtClean="0">
                          <a:effectLst/>
                          <a:latin typeface="ＭＳ 明朝" panose="02020609040205080304" pitchFamily="17" charset="-128"/>
                          <a:ea typeface="ＭＳ 明朝" panose="02020609040205080304" pitchFamily="17" charset="-128"/>
                        </a:rPr>
                        <a:t>年度</a:t>
                      </a:r>
                      <a:endParaRPr lang="ja-JP" altLang="en-US" sz="1100" b="0" i="0" u="none" strike="noStrike" dirty="0" smtClean="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488">
                <a:tc rowSpan="3">
                  <a:txBody>
                    <a:bodyPr/>
                    <a:lstStyle/>
                    <a:p>
                      <a:pPr algn="ctr" fontAlgn="ctr"/>
                      <a:r>
                        <a:rPr lang="ja-JP" altLang="en-US" sz="1000" u="none" strike="noStrike" dirty="0" smtClean="0">
                          <a:effectLst/>
                          <a:latin typeface="ＭＳ 明朝" panose="02020609040205080304" pitchFamily="17" charset="-128"/>
                          <a:ea typeface="ＭＳ 明朝" panose="02020609040205080304" pitchFamily="17" charset="-128"/>
                        </a:rPr>
                        <a:t>養護者　　に</a:t>
                      </a:r>
                      <a:r>
                        <a:rPr lang="ja-JP" altLang="en-US" sz="1000" u="none" strike="noStrike" dirty="0">
                          <a:effectLst/>
                          <a:latin typeface="ＭＳ 明朝" panose="02020609040205080304" pitchFamily="17" charset="-128"/>
                          <a:ea typeface="ＭＳ 明朝" panose="02020609040205080304" pitchFamily="17" charset="-128"/>
                        </a:rPr>
                        <a:t>よる</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effectLst/>
                          <a:latin typeface="ＭＳ 明朝" panose="02020609040205080304" pitchFamily="17" charset="-128"/>
                          <a:ea typeface="ＭＳ 明朝" panose="02020609040205080304" pitchFamily="17" charset="-128"/>
                        </a:rPr>
                        <a:t>市町県への相談件数</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124</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a:effectLst/>
                          <a:latin typeface="ＭＳ 明朝" panose="02020609040205080304" pitchFamily="17" charset="-128"/>
                          <a:ea typeface="ＭＳ 明朝" panose="02020609040205080304" pitchFamily="17" charset="-128"/>
                        </a:rPr>
                        <a:t>109</a:t>
                      </a:r>
                      <a:endParaRPr lang="en-US" altLang="ja-JP" sz="1400" b="1"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120</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smtClean="0">
                          <a:effectLst/>
                          <a:latin typeface="ＭＳ 明朝" panose="02020609040205080304" pitchFamily="17" charset="-128"/>
                          <a:ea typeface="ＭＳ 明朝" panose="02020609040205080304" pitchFamily="17" charset="-128"/>
                        </a:rPr>
                        <a:t>124</a:t>
                      </a:r>
                      <a:r>
                        <a:rPr lang="ja-JP" altLang="en-US" sz="1400" b="1" u="none" strike="noStrike" dirty="0">
                          <a:effectLst/>
                          <a:latin typeface="ＭＳ 明朝" panose="02020609040205080304" pitchFamily="17" charset="-128"/>
                          <a:ea typeface="ＭＳ 明朝" panose="02020609040205080304" pitchFamily="17" charset="-128"/>
                        </a:rPr>
                        <a:t>　</a:t>
                      </a:r>
                      <a:endParaRPr lang="ja-JP" altLang="en-US"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488">
                <a:tc vMerge="1">
                  <a:txBody>
                    <a:bodyPr/>
                    <a:lstStyle/>
                    <a:p>
                      <a:endParaRPr kumimoji="1" lang="ja-JP" altLang="en-US"/>
                    </a:p>
                  </a:txBody>
                  <a:tcPr/>
                </a:tc>
                <a:tc>
                  <a:txBody>
                    <a:bodyPr/>
                    <a:lstStyle/>
                    <a:p>
                      <a:pPr algn="ctr" fontAlgn="ctr"/>
                      <a:r>
                        <a:rPr lang="zh-CN" altLang="en-US" sz="900" u="none" strike="noStrike" dirty="0">
                          <a:effectLst/>
                          <a:latin typeface="ＭＳ 明朝" panose="02020609040205080304" pitchFamily="17" charset="-128"/>
                          <a:ea typeface="ＭＳ 明朝" panose="02020609040205080304" pitchFamily="17" charset="-128"/>
                        </a:rPr>
                        <a:t>虐待判断件数</a:t>
                      </a:r>
                      <a:endParaRPr lang="zh-CN"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a:effectLst/>
                          <a:latin typeface="ＭＳ 明朝" panose="02020609040205080304" pitchFamily="17" charset="-128"/>
                          <a:ea typeface="ＭＳ 明朝" panose="02020609040205080304" pitchFamily="17" charset="-128"/>
                        </a:rPr>
                        <a:t>69</a:t>
                      </a:r>
                      <a:endParaRPr lang="en-US" altLang="ja-JP" sz="1400" b="1"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48</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a:effectLst/>
                          <a:latin typeface="ＭＳ 明朝" panose="02020609040205080304" pitchFamily="17" charset="-128"/>
                          <a:ea typeface="ＭＳ 明朝" panose="02020609040205080304" pitchFamily="17" charset="-128"/>
                        </a:rPr>
                        <a:t>56</a:t>
                      </a:r>
                      <a:endParaRPr lang="en-US" altLang="ja-JP" sz="1400" b="1"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smtClean="0">
                          <a:effectLst/>
                          <a:latin typeface="ＭＳ 明朝" panose="02020609040205080304" pitchFamily="17" charset="-128"/>
                          <a:ea typeface="ＭＳ 明朝" panose="02020609040205080304" pitchFamily="17" charset="-128"/>
                        </a:rPr>
                        <a:t>51</a:t>
                      </a:r>
                      <a:endParaRPr lang="ja-JP" altLang="en-US"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488">
                <a:tc vMerge="1">
                  <a:txBody>
                    <a:bodyPr/>
                    <a:lstStyle/>
                    <a:p>
                      <a:endParaRPr kumimoji="1" lang="ja-JP" altLang="en-US"/>
                    </a:p>
                  </a:txBody>
                  <a:tcPr/>
                </a:tc>
                <a:tc>
                  <a:txBody>
                    <a:bodyPr/>
                    <a:lstStyle/>
                    <a:p>
                      <a:pPr algn="ctr" fontAlgn="ctr"/>
                      <a:r>
                        <a:rPr lang="ja-JP" altLang="en-US" sz="900" u="none" strike="noStrike" dirty="0">
                          <a:effectLst/>
                          <a:latin typeface="ＭＳ 明朝" panose="02020609040205080304" pitchFamily="17" charset="-128"/>
                          <a:ea typeface="ＭＳ 明朝" panose="02020609040205080304" pitchFamily="17" charset="-128"/>
                        </a:rPr>
                        <a:t>被虐待者数</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a:effectLst/>
                          <a:latin typeface="ＭＳ 明朝" panose="02020609040205080304" pitchFamily="17" charset="-128"/>
                          <a:ea typeface="ＭＳ 明朝" panose="02020609040205080304" pitchFamily="17" charset="-128"/>
                        </a:rPr>
                        <a:t>69</a:t>
                      </a:r>
                      <a:endParaRPr lang="en-US" altLang="ja-JP" sz="1400" b="1"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48</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61</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smtClean="0">
                          <a:effectLst/>
                          <a:latin typeface="ＭＳ 明朝" panose="02020609040205080304" pitchFamily="17" charset="-128"/>
                          <a:ea typeface="ＭＳ 明朝" panose="02020609040205080304" pitchFamily="17" charset="-128"/>
                        </a:rPr>
                        <a:t>51</a:t>
                      </a:r>
                      <a:r>
                        <a:rPr lang="ja-JP" altLang="en-US" sz="1400" b="1" u="none" strike="noStrike" dirty="0">
                          <a:effectLst/>
                          <a:latin typeface="ＭＳ 明朝" panose="02020609040205080304" pitchFamily="17" charset="-128"/>
                          <a:ea typeface="ＭＳ 明朝" panose="02020609040205080304" pitchFamily="17" charset="-128"/>
                        </a:rPr>
                        <a:t>　</a:t>
                      </a:r>
                      <a:endParaRPr lang="ja-JP" altLang="en-US"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488">
                <a:tc rowSpan="3">
                  <a:txBody>
                    <a:bodyPr/>
                    <a:lstStyle/>
                    <a:p>
                      <a:pPr algn="ctr" fontAlgn="ctr"/>
                      <a:r>
                        <a:rPr lang="ja-JP" altLang="en-US" sz="1000" u="none" strike="noStrike">
                          <a:effectLst/>
                          <a:latin typeface="ＭＳ 明朝" panose="02020609040205080304" pitchFamily="17" charset="-128"/>
                          <a:ea typeface="ＭＳ 明朝" panose="02020609040205080304" pitchFamily="17" charset="-128"/>
                        </a:rPr>
                        <a:t>障害者福祉施設従事者による</a:t>
                      </a:r>
                      <a:endParaRPr lang="ja-JP" altLang="en-US"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effectLst/>
                          <a:latin typeface="ＭＳ 明朝" panose="02020609040205080304" pitchFamily="17" charset="-128"/>
                          <a:ea typeface="ＭＳ 明朝" panose="02020609040205080304" pitchFamily="17" charset="-128"/>
                        </a:rPr>
                        <a:t>市町県への相談件数</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49</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a:effectLst/>
                          <a:latin typeface="ＭＳ 明朝" panose="02020609040205080304" pitchFamily="17" charset="-128"/>
                          <a:ea typeface="ＭＳ 明朝" panose="02020609040205080304" pitchFamily="17" charset="-128"/>
                        </a:rPr>
                        <a:t>69</a:t>
                      </a:r>
                      <a:endParaRPr lang="en-US" altLang="ja-JP" sz="1400" b="1"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35</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smtClean="0">
                          <a:effectLst/>
                          <a:latin typeface="ＭＳ 明朝" panose="02020609040205080304" pitchFamily="17" charset="-128"/>
                          <a:ea typeface="ＭＳ 明朝" panose="02020609040205080304" pitchFamily="17" charset="-128"/>
                        </a:rPr>
                        <a:t>17</a:t>
                      </a:r>
                      <a:r>
                        <a:rPr lang="ja-JP" altLang="en-US" sz="1400" b="1" u="none" strike="noStrike" dirty="0">
                          <a:effectLst/>
                          <a:latin typeface="ＭＳ 明朝" panose="02020609040205080304" pitchFamily="17" charset="-128"/>
                          <a:ea typeface="ＭＳ 明朝" panose="02020609040205080304" pitchFamily="17" charset="-128"/>
                        </a:rPr>
                        <a:t>　</a:t>
                      </a:r>
                      <a:endParaRPr lang="ja-JP" altLang="en-US"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488">
                <a:tc vMerge="1">
                  <a:txBody>
                    <a:bodyPr/>
                    <a:lstStyle/>
                    <a:p>
                      <a:endParaRPr kumimoji="1" lang="ja-JP" altLang="en-US"/>
                    </a:p>
                  </a:txBody>
                  <a:tcPr/>
                </a:tc>
                <a:tc>
                  <a:txBody>
                    <a:bodyPr/>
                    <a:lstStyle/>
                    <a:p>
                      <a:pPr algn="ctr" fontAlgn="ctr"/>
                      <a:r>
                        <a:rPr lang="zh-CN" altLang="en-US" sz="900" u="none" strike="noStrike" dirty="0">
                          <a:effectLst/>
                          <a:latin typeface="ＭＳ 明朝" panose="02020609040205080304" pitchFamily="17" charset="-128"/>
                          <a:ea typeface="ＭＳ 明朝" panose="02020609040205080304" pitchFamily="17" charset="-128"/>
                        </a:rPr>
                        <a:t>虐待判断件数</a:t>
                      </a:r>
                      <a:endParaRPr lang="zh-CN"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5</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a:effectLst/>
                          <a:latin typeface="ＭＳ 明朝" panose="02020609040205080304" pitchFamily="17" charset="-128"/>
                          <a:ea typeface="ＭＳ 明朝" panose="02020609040205080304" pitchFamily="17" charset="-128"/>
                        </a:rPr>
                        <a:t>18</a:t>
                      </a:r>
                      <a:endParaRPr lang="en-US" altLang="ja-JP" sz="1400" b="1"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9</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smtClean="0">
                          <a:effectLst/>
                          <a:latin typeface="ＭＳ 明朝" panose="02020609040205080304" pitchFamily="17" charset="-128"/>
                          <a:ea typeface="ＭＳ 明朝" panose="02020609040205080304" pitchFamily="17" charset="-128"/>
                        </a:rPr>
                        <a:t>5</a:t>
                      </a:r>
                      <a:r>
                        <a:rPr lang="ja-JP" altLang="en-US" sz="1400" b="1" u="none" strike="noStrike" dirty="0">
                          <a:effectLst/>
                          <a:latin typeface="ＭＳ 明朝" panose="02020609040205080304" pitchFamily="17" charset="-128"/>
                          <a:ea typeface="ＭＳ 明朝" panose="02020609040205080304" pitchFamily="17" charset="-128"/>
                        </a:rPr>
                        <a:t>　</a:t>
                      </a:r>
                      <a:endParaRPr lang="ja-JP" altLang="en-US"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488">
                <a:tc vMerge="1">
                  <a:txBody>
                    <a:bodyPr/>
                    <a:lstStyle/>
                    <a:p>
                      <a:endParaRPr kumimoji="1" lang="ja-JP" altLang="en-US"/>
                    </a:p>
                  </a:txBody>
                  <a:tcPr/>
                </a:tc>
                <a:tc>
                  <a:txBody>
                    <a:bodyPr/>
                    <a:lstStyle/>
                    <a:p>
                      <a:pPr algn="ctr" fontAlgn="ctr"/>
                      <a:r>
                        <a:rPr lang="ja-JP" altLang="en-US" sz="900" u="none" strike="noStrike" dirty="0">
                          <a:effectLst/>
                          <a:latin typeface="ＭＳ 明朝" panose="02020609040205080304" pitchFamily="17" charset="-128"/>
                          <a:ea typeface="ＭＳ 明朝" panose="02020609040205080304" pitchFamily="17" charset="-128"/>
                        </a:rPr>
                        <a:t>被虐待者数</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5</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24</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a:effectLst/>
                          <a:latin typeface="ＭＳ 明朝" panose="02020609040205080304" pitchFamily="17" charset="-128"/>
                          <a:ea typeface="ＭＳ 明朝" panose="02020609040205080304" pitchFamily="17" charset="-128"/>
                        </a:rPr>
                        <a:t>12</a:t>
                      </a:r>
                      <a:endParaRPr lang="en-US" altLang="ja-JP" sz="1400" b="1"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smtClean="0">
                          <a:effectLst/>
                          <a:latin typeface="ＭＳ 明朝" panose="02020609040205080304" pitchFamily="17" charset="-128"/>
                          <a:ea typeface="ＭＳ 明朝" panose="02020609040205080304" pitchFamily="17" charset="-128"/>
                        </a:rPr>
                        <a:t>5</a:t>
                      </a:r>
                      <a:r>
                        <a:rPr lang="ja-JP" altLang="en-US" sz="1400" b="1" u="none" strike="noStrike" dirty="0">
                          <a:effectLst/>
                          <a:latin typeface="ＭＳ 明朝" panose="02020609040205080304" pitchFamily="17" charset="-128"/>
                          <a:ea typeface="ＭＳ 明朝" panose="02020609040205080304" pitchFamily="17" charset="-128"/>
                        </a:rPr>
                        <a:t>　</a:t>
                      </a:r>
                      <a:endParaRPr lang="ja-JP" altLang="en-US"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488">
                <a:tc rowSpan="3">
                  <a:txBody>
                    <a:bodyPr/>
                    <a:lstStyle/>
                    <a:p>
                      <a:pPr algn="ctr" fontAlgn="ctr"/>
                      <a:r>
                        <a:rPr lang="ja-JP" altLang="en-US" sz="1000" u="none" strike="noStrike" dirty="0" smtClean="0">
                          <a:effectLst/>
                          <a:latin typeface="ＭＳ 明朝" panose="02020609040205080304" pitchFamily="17" charset="-128"/>
                          <a:ea typeface="ＭＳ 明朝" panose="02020609040205080304" pitchFamily="17" charset="-128"/>
                        </a:rPr>
                        <a:t>使用者　　に</a:t>
                      </a:r>
                      <a:r>
                        <a:rPr lang="ja-JP" altLang="en-US" sz="1000" u="none" strike="noStrike" dirty="0">
                          <a:effectLst/>
                          <a:latin typeface="ＭＳ 明朝" panose="02020609040205080304" pitchFamily="17" charset="-128"/>
                          <a:ea typeface="ＭＳ 明朝" panose="02020609040205080304" pitchFamily="17" charset="-128"/>
                        </a:rPr>
                        <a:t>よる</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effectLst/>
                          <a:latin typeface="ＭＳ 明朝" panose="02020609040205080304" pitchFamily="17" charset="-128"/>
                          <a:ea typeface="ＭＳ 明朝" panose="02020609040205080304" pitchFamily="17" charset="-128"/>
                        </a:rPr>
                        <a:t>市町県への相談件数</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6</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10</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a:effectLst/>
                          <a:latin typeface="ＭＳ 明朝" panose="02020609040205080304" pitchFamily="17" charset="-128"/>
                          <a:ea typeface="ＭＳ 明朝" panose="02020609040205080304" pitchFamily="17" charset="-128"/>
                        </a:rPr>
                        <a:t>10</a:t>
                      </a:r>
                      <a:endParaRPr lang="en-US" altLang="ja-JP"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1" u="none" strike="noStrike" dirty="0" smtClean="0">
                          <a:effectLst/>
                          <a:latin typeface="ＭＳ 明朝" panose="02020609040205080304" pitchFamily="17" charset="-128"/>
                          <a:ea typeface="ＭＳ 明朝" panose="02020609040205080304" pitchFamily="17" charset="-128"/>
                        </a:rPr>
                        <a:t>5</a:t>
                      </a:r>
                      <a:r>
                        <a:rPr lang="ja-JP" altLang="en-US" sz="1400" b="1" u="none" strike="noStrike" dirty="0">
                          <a:effectLst/>
                          <a:latin typeface="ＭＳ 明朝" panose="02020609040205080304" pitchFamily="17" charset="-128"/>
                          <a:ea typeface="ＭＳ 明朝" panose="02020609040205080304" pitchFamily="17" charset="-128"/>
                        </a:rPr>
                        <a:t>　</a:t>
                      </a:r>
                      <a:endParaRPr lang="ja-JP" altLang="en-US" sz="14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488">
                <a:tc vMerge="1">
                  <a:txBody>
                    <a:bodyPr/>
                    <a:lstStyle/>
                    <a:p>
                      <a:endParaRPr kumimoji="1" lang="ja-JP" altLang="en-US"/>
                    </a:p>
                  </a:txBody>
                  <a:tcPr/>
                </a:tc>
                <a:tc>
                  <a:txBody>
                    <a:bodyPr/>
                    <a:lstStyle/>
                    <a:p>
                      <a:pPr algn="ctr" fontAlgn="ctr"/>
                      <a:r>
                        <a:rPr lang="zh-CN" altLang="en-US" sz="900" u="none" strike="noStrike" dirty="0">
                          <a:effectLst/>
                          <a:latin typeface="ＭＳ 明朝" panose="02020609040205080304" pitchFamily="17" charset="-128"/>
                          <a:ea typeface="ＭＳ 明朝" panose="02020609040205080304" pitchFamily="17" charset="-128"/>
                        </a:rPr>
                        <a:t>虐待判断件数</a:t>
                      </a:r>
                      <a:endParaRPr lang="zh-CN"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l"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l"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l"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290488">
                <a:tc vMerge="1">
                  <a:txBody>
                    <a:bodyPr/>
                    <a:lstStyle/>
                    <a:p>
                      <a:endParaRPr kumimoji="1" lang="ja-JP" altLang="en-US"/>
                    </a:p>
                  </a:txBody>
                  <a:tcPr/>
                </a:tc>
                <a:tc>
                  <a:txBody>
                    <a:bodyPr/>
                    <a:lstStyle/>
                    <a:p>
                      <a:pPr algn="ctr" fontAlgn="ctr"/>
                      <a:r>
                        <a:rPr lang="ja-JP" altLang="en-US" sz="900" u="none" strike="noStrike" dirty="0">
                          <a:effectLst/>
                          <a:latin typeface="ＭＳ 明朝" panose="02020609040205080304" pitchFamily="17" charset="-128"/>
                          <a:ea typeface="ＭＳ 明朝" panose="02020609040205080304" pitchFamily="17" charset="-128"/>
                        </a:rPr>
                        <a:t>被虐待者数</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l"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l"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l" fontAlgn="ctr"/>
                      <a:r>
                        <a:rPr lang="ja-JP" altLang="en-US" sz="1100" u="none" strike="noStrike" dirty="0">
                          <a:effectLst/>
                          <a:latin typeface="ＭＳ 明朝" panose="02020609040205080304" pitchFamily="17" charset="-128"/>
                          <a:ea typeface="ＭＳ 明朝" panose="02020609040205080304" pitchFamily="17" charset="-128"/>
                        </a:rPr>
                        <a:t>　</a:t>
                      </a: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bl>
          </a:graphicData>
        </a:graphic>
      </p:graphicFrame>
      <p:pic>
        <p:nvPicPr>
          <p:cNvPr id="1026" name="Picture 2" descr="https://www.mhlw.go.jp/content/12203000/HP3.png"/>
          <p:cNvPicPr>
            <a:picLocks noChangeAspect="1" noChangeArrowheads="1"/>
          </p:cNvPicPr>
          <p:nvPr/>
        </p:nvPicPr>
        <p:blipFill rotWithShape="1">
          <a:blip r:embed="rId3">
            <a:extLst>
              <a:ext uri="{28A0092B-C50C-407E-A947-70E740481C1C}">
                <a14:useLocalDpi xmlns:a14="http://schemas.microsoft.com/office/drawing/2010/main" val="0"/>
              </a:ext>
            </a:extLst>
          </a:blip>
          <a:srcRect b="27970"/>
          <a:stretch/>
        </p:blipFill>
        <p:spPr bwMode="auto">
          <a:xfrm>
            <a:off x="251520" y="4245648"/>
            <a:ext cx="8324183" cy="245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462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大津市</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337247386"/>
              </p:ext>
            </p:extLst>
          </p:nvPr>
        </p:nvGraphicFramePr>
        <p:xfrm>
          <a:off x="685800" y="1916832"/>
          <a:ext cx="7772399" cy="4914316"/>
        </p:xfrm>
        <a:graphic>
          <a:graphicData uri="http://schemas.openxmlformats.org/drawingml/2006/table">
            <a:tbl>
              <a:tblPr firstRow="1" bandRow="1">
                <a:tableStyleId>{5C22544A-7EE6-4342-B048-85BDC9FD1C3A}</a:tableStyleId>
              </a:tblPr>
              <a:tblGrid>
                <a:gridCol w="996552"/>
                <a:gridCol w="1355464"/>
                <a:gridCol w="1355464"/>
                <a:gridCol w="1354973"/>
                <a:gridCol w="1354973"/>
                <a:gridCol w="1354973"/>
              </a:tblGrid>
              <a:tr h="481609">
                <a:tc>
                  <a:txBody>
                    <a:bodyPr/>
                    <a:lstStyle/>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30</a:t>
                      </a:r>
                      <a:r>
                        <a:rPr lang="ja-JP" altLang="en-US"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a:t>
                      </a:r>
                      <a:endParaRPr lang="en-US" altLang="ja-JP" sz="1100" b="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4</a:t>
                      </a:r>
                      <a:r>
                        <a:rPr lang="ja-JP"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10</a:t>
                      </a:r>
                      <a:r>
                        <a:rPr lang="ja-JP"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29</a:t>
                      </a:r>
                      <a:r>
                        <a:rPr lang="ja-JP" altLang="en-US"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a:t>
                      </a:r>
                      <a:endPar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28</a:t>
                      </a:r>
                      <a:r>
                        <a:rPr lang="ja-JP" altLang="en-US"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a:t>
                      </a:r>
                      <a:endPar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27</a:t>
                      </a:r>
                      <a:r>
                        <a:rPr lang="ja-JP" altLang="en-US" sz="1100" b="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a:t>
                      </a:r>
                      <a:endPar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ＭＳ Ｐゴシック" panose="020B0600070205080204" pitchFamily="50" charset="-128"/>
                          <a:ea typeface="ＭＳ Ｐゴシック" panose="020B0600070205080204" pitchFamily="50" charset="-128"/>
                        </a:rPr>
                        <a:t>養護者</a:t>
                      </a:r>
                      <a:endParaRPr lang="en-US" altLang="ja-JP" sz="900" u="none" strike="noStrike" dirty="0" smtClean="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u="none" strike="noStrike" dirty="0" smtClean="0">
                          <a:effectLst/>
                          <a:latin typeface="ＭＳ Ｐゴシック" panose="020B0600070205080204" pitchFamily="50" charset="-128"/>
                          <a:ea typeface="ＭＳ Ｐゴシック" panose="020B0600070205080204" pitchFamily="50" charset="-128"/>
                        </a:rPr>
                        <a:t>相談</a:t>
                      </a:r>
                      <a:r>
                        <a:rPr lang="ja-JP" altLang="en-US" sz="900" u="none" strike="noStrike" dirty="0">
                          <a:effectLst/>
                          <a:latin typeface="ＭＳ Ｐゴシック" panose="020B0600070205080204" pitchFamily="50" charset="-128"/>
                          <a:ea typeface="ＭＳ Ｐゴシック" panose="020B0600070205080204" pitchFamily="50" charset="-128"/>
                        </a:rPr>
                        <a:t>件数</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33</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43</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48</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38</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40">
                <a:tc vMerge="1">
                  <a:txBody>
                    <a:bodyPr/>
                    <a:lstStyle/>
                    <a:p>
                      <a:endParaRPr kumimoji="1" lang="ja-JP" altLang="en-US" dirty="0"/>
                    </a:p>
                  </a:txBody>
                  <a:tcPr/>
                </a:tc>
                <a:tc>
                  <a:txBody>
                    <a:bodyPr/>
                    <a:lstStyle/>
                    <a:p>
                      <a:pPr algn="ctr" fontAlgn="ctr"/>
                      <a:r>
                        <a:rPr lang="zh-CN" altLang="en-US" sz="900" u="none" strike="noStrike" dirty="0">
                          <a:effectLst/>
                          <a:latin typeface="ＭＳ Ｐゴシック" panose="020B0600070205080204" pitchFamily="50" charset="-128"/>
                          <a:ea typeface="ＭＳ Ｐゴシック" panose="020B0600070205080204" pitchFamily="50" charset="-128"/>
                        </a:rPr>
                        <a:t>虐待判断件数</a:t>
                      </a:r>
                      <a:endPar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a:t>
                      </a:r>
                      <a:endParaRPr lang="zh-CN"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16</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27</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18</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48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900" u="none" strike="noStrike" dirty="0" smtClean="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認定率</a:t>
                      </a:r>
                      <a:endPar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zh-CN"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37</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56</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47</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ＭＳ Ｐゴシック" panose="020B0600070205080204" pitchFamily="50" charset="-128"/>
                          <a:ea typeface="ＭＳ Ｐゴシック" panose="020B0600070205080204" pitchFamily="50" charset="-128"/>
                        </a:rPr>
                        <a:t>障害者福祉</a:t>
                      </a:r>
                      <a:endParaRPr lang="en-US" altLang="ja-JP" sz="900" u="none" strike="noStrike" dirty="0" smtClean="0">
                        <a:effectLst/>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u="none" strike="noStrike" dirty="0" smtClean="0">
                          <a:effectLst/>
                          <a:latin typeface="ＭＳ Ｐゴシック" panose="020B0600070205080204" pitchFamily="50" charset="-128"/>
                          <a:ea typeface="ＭＳ Ｐゴシック" panose="020B0600070205080204" pitchFamily="50" charset="-128"/>
                        </a:rPr>
                        <a:t>施設従事者</a:t>
                      </a:r>
                      <a:endPar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u="none" strike="noStrike" dirty="0" smtClean="0">
                          <a:effectLst/>
                          <a:latin typeface="ＭＳ Ｐゴシック" panose="020B0600070205080204" pitchFamily="50" charset="-128"/>
                          <a:ea typeface="ＭＳ Ｐゴシック" panose="020B0600070205080204" pitchFamily="50" charset="-128"/>
                        </a:rPr>
                        <a:t>相談</a:t>
                      </a:r>
                      <a:r>
                        <a:rPr lang="ja-JP" altLang="en-US" sz="900" u="none" strike="noStrike" dirty="0">
                          <a:effectLst/>
                          <a:latin typeface="ＭＳ Ｐゴシック" panose="020B0600070205080204" pitchFamily="50" charset="-128"/>
                          <a:ea typeface="ＭＳ Ｐゴシック" panose="020B0600070205080204" pitchFamily="50" charset="-128"/>
                        </a:rPr>
                        <a:t>件数</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20</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15</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21</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28</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40">
                <a:tc vMerge="1">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u="none" strike="noStrike" dirty="0">
                          <a:effectLst/>
                          <a:latin typeface="ＭＳ Ｐゴシック" panose="020B0600070205080204" pitchFamily="50" charset="-128"/>
                          <a:ea typeface="ＭＳ Ｐゴシック" panose="020B0600070205080204" pitchFamily="50" charset="-128"/>
                        </a:rPr>
                        <a:t>虐待判断件数</a:t>
                      </a:r>
                      <a:endPar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a:t>
                      </a:r>
                      <a:endParaRPr lang="zh-CN"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1</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1</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7</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6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認定率</a:t>
                      </a:r>
                      <a:endPar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20</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zh-CN"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6</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4</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25</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7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使用者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smtClean="0">
                          <a:effectLst/>
                          <a:latin typeface="ＭＳ Ｐゴシック" panose="020B0600070205080204" pitchFamily="50" charset="-128"/>
                          <a:ea typeface="ＭＳ Ｐゴシック" panose="020B0600070205080204" pitchFamily="50" charset="-128"/>
                        </a:rPr>
                        <a:t>相談件数</a:t>
                      </a:r>
                      <a:endPar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endParaRPr lang="zh-CN"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5</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1</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3</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40">
                <a:tc>
                  <a:txBody>
                    <a:bodyPr/>
                    <a:lstStyle/>
                    <a:p>
                      <a:pPr algn="ctr"/>
                      <a:r>
                        <a:rPr kumimoji="1" lang="ja-JP" altLang="en-US" sz="900" dirty="0" smtClean="0">
                          <a:latin typeface="ＭＳ Ｐゴシック" panose="020B0600070205080204" pitchFamily="50" charset="-128"/>
                          <a:ea typeface="ＭＳ Ｐゴシック" panose="020B0600070205080204" pitchFamily="50" charset="-128"/>
                        </a:rPr>
                        <a:t>養・従・使</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ja-JP" altLang="en-US" sz="900" u="none" strike="noStrike" dirty="0" smtClean="0">
                          <a:effectLst/>
                          <a:latin typeface="ＭＳ Ｐゴシック" panose="020B0600070205080204" pitchFamily="50" charset="-128"/>
                          <a:ea typeface="ＭＳ Ｐゴシック" panose="020B0600070205080204" pitchFamily="50" charset="-128"/>
                        </a:rPr>
                        <a:t>相談件数　合計</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55</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63</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70</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66</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418540">
                <a:tc>
                  <a:txBody>
                    <a:bodyPr/>
                    <a:lstStyle/>
                    <a:p>
                      <a:pPr algn="ctr"/>
                      <a:r>
                        <a:rPr kumimoji="1" lang="ja-JP" altLang="en-US" sz="900" dirty="0" smtClean="0">
                          <a:latin typeface="ＭＳ Ｐゴシック" panose="020B0600070205080204" pitchFamily="50" charset="-128"/>
                          <a:ea typeface="ＭＳ Ｐゴシック" panose="020B0600070205080204" pitchFamily="50" charset="-128"/>
                        </a:rPr>
                        <a:t>養・従</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zh-CN" altLang="en-US" sz="900" u="none" strike="noStrike" dirty="0">
                          <a:effectLst/>
                          <a:latin typeface="ＭＳ Ｐゴシック" panose="020B0600070205080204" pitchFamily="50" charset="-128"/>
                          <a:ea typeface="ＭＳ Ｐゴシック" panose="020B0600070205080204" pitchFamily="50" charset="-128"/>
                        </a:rPr>
                        <a:t>虐待判断</a:t>
                      </a:r>
                      <a:r>
                        <a:rPr lang="zh-CN" altLang="en-US" sz="900" u="none" strike="noStrike" dirty="0" smtClean="0">
                          <a:effectLst/>
                          <a:latin typeface="ＭＳ Ｐゴシック" panose="020B0600070205080204" pitchFamily="50" charset="-128"/>
                          <a:ea typeface="ＭＳ Ｐゴシック" panose="020B0600070205080204" pitchFamily="50" charset="-128"/>
                        </a:rPr>
                        <a:t>件数</a:t>
                      </a:r>
                      <a:r>
                        <a:rPr lang="ja-JP" altLang="en-US" sz="900" u="none" strike="noStrike" dirty="0" smtClean="0">
                          <a:effectLst/>
                          <a:latin typeface="ＭＳ Ｐゴシック" panose="020B0600070205080204" pitchFamily="50" charset="-128"/>
                          <a:ea typeface="ＭＳ Ｐゴシック" panose="020B0600070205080204" pitchFamily="50" charset="-128"/>
                        </a:rPr>
                        <a:t>　合計</a:t>
                      </a:r>
                      <a:endPar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endParaRPr lang="zh-CN"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17</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28</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25</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schemeClr>
                    </a:solidFill>
                  </a:tcPr>
                </a:tc>
              </a:tr>
              <a:tr h="418540">
                <a:tc>
                  <a:txBody>
                    <a:bodyPr/>
                    <a:lstStyle/>
                    <a:p>
                      <a:pPr algn="ctr"/>
                      <a:r>
                        <a:rPr kumimoji="1" lang="ja-JP" altLang="en-US" sz="900" dirty="0" smtClean="0">
                          <a:latin typeface="ＭＳ Ｐゴシック" panose="020B0600070205080204" pitchFamily="50" charset="-128"/>
                          <a:ea typeface="ＭＳ Ｐゴシック" panose="020B0600070205080204" pitchFamily="50" charset="-128"/>
                        </a:rPr>
                        <a:t>虐待防止センターへの相談</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900" dirty="0" smtClean="0">
                          <a:latin typeface="ＭＳ Ｐゴシック" panose="020B0600070205080204" pitchFamily="50" charset="-128"/>
                          <a:ea typeface="ＭＳ Ｐゴシック" panose="020B0600070205080204" pitchFamily="50" charset="-128"/>
                        </a:rPr>
                        <a:t>相談件数</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Ｐゴシック" panose="020B0600070205080204" pitchFamily="50" charset="-128"/>
                          <a:ea typeface="ＭＳ Ｐゴシック" panose="020B0600070205080204" pitchFamily="50" charset="-128"/>
                        </a:rPr>
                        <a:t>63(8)</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ＭＳ Ｐゴシック" panose="020B0600070205080204" pitchFamily="50" charset="-128"/>
                          <a:ea typeface="ＭＳ Ｐゴシック" panose="020B0600070205080204" pitchFamily="50" charset="-128"/>
                        </a:rPr>
                        <a:t>85(22)</a:t>
                      </a:r>
                      <a:endParaRPr kumimoji="1" lang="ja-JP" altLang="en-US" sz="1600" dirty="0" smtClean="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ＭＳ Ｐゴシック" panose="020B0600070205080204" pitchFamily="50" charset="-128"/>
                          <a:ea typeface="ＭＳ Ｐゴシック" panose="020B0600070205080204" pitchFamily="50" charset="-128"/>
                        </a:rPr>
                        <a:t>126(56)</a:t>
                      </a:r>
                      <a:endParaRPr kumimoji="1" lang="ja-JP" altLang="en-US" sz="1600" dirty="0" smtClean="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ＭＳ Ｐゴシック" panose="020B0600070205080204" pitchFamily="50" charset="-128"/>
                          <a:ea typeface="ＭＳ Ｐゴシック" panose="020B0600070205080204" pitchFamily="50" charset="-128"/>
                        </a:rPr>
                        <a:t>69(3)</a:t>
                      </a:r>
                      <a:endParaRPr kumimoji="1" lang="ja-JP" altLang="en-US" sz="1600" dirty="0" smtClean="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8540">
                <a:tc gridSpan="6">
                  <a:txBody>
                    <a:bodyPr/>
                    <a:lstStyle/>
                    <a:p>
                      <a:pPr algn="r"/>
                      <a:r>
                        <a:rPr kumimoji="1" lang="en-US" altLang="ja-JP" sz="900" dirty="0" smtClean="0">
                          <a:latin typeface="ＭＳ Ｐゴシック" panose="020B0600070205080204" pitchFamily="50" charset="-128"/>
                          <a:ea typeface="ＭＳ Ｐゴシック" panose="020B0600070205080204" pitchFamily="50" charset="-128"/>
                        </a:rPr>
                        <a:t>(</a:t>
                      </a:r>
                      <a:r>
                        <a:rPr kumimoji="1" lang="ja-JP" altLang="en-US" sz="900" dirty="0" smtClean="0">
                          <a:latin typeface="ＭＳ Ｐゴシック" panose="020B0600070205080204" pitchFamily="50" charset="-128"/>
                          <a:ea typeface="ＭＳ Ｐゴシック" panose="020B0600070205080204" pitchFamily="50" charset="-128"/>
                        </a:rPr>
                        <a:t>　</a:t>
                      </a:r>
                      <a:r>
                        <a:rPr kumimoji="1" lang="en-US" altLang="ja-JP" sz="900" dirty="0" smtClean="0">
                          <a:latin typeface="ＭＳ Ｐゴシック" panose="020B0600070205080204" pitchFamily="50" charset="-128"/>
                          <a:ea typeface="ＭＳ Ｐゴシック" panose="020B0600070205080204" pitchFamily="50" charset="-128"/>
                        </a:rPr>
                        <a:t>)</a:t>
                      </a:r>
                      <a:r>
                        <a:rPr kumimoji="1" lang="ja-JP" altLang="en-US" sz="900" dirty="0" smtClean="0">
                          <a:latin typeface="ＭＳ Ｐゴシック" panose="020B0600070205080204" pitchFamily="50" charset="-128"/>
                          <a:ea typeface="ＭＳ Ｐゴシック" panose="020B0600070205080204" pitchFamily="50" charset="-128"/>
                        </a:rPr>
                        <a:t>内：虐待とまでは言えない相談件数</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fld id="{64956DDD-D51A-4127-BB0D-D0E24A302CDA}" type="slidenum">
              <a:rPr lang="ja-JP" altLang="en-US" smtClean="0"/>
              <a:pPr/>
              <a:t>14</a:t>
            </a:fld>
            <a:endParaRPr lang="ja-JP" altLang="en-US" dirty="0"/>
          </a:p>
        </p:txBody>
      </p:sp>
    </p:spTree>
    <p:extLst>
      <p:ext uri="{BB962C8B-B14F-4D97-AF65-F5344CB8AC3E}">
        <p14:creationId xmlns:p14="http://schemas.microsoft.com/office/powerpoint/2010/main" val="372351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調査</a:t>
            </a:r>
            <a:r>
              <a:rPr lang="ja-JP" altLang="en-US" dirty="0"/>
              <a:t>結果</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通報　</a:t>
            </a:r>
            <a:r>
              <a:rPr lang="ja-JP" altLang="en-US" dirty="0"/>
              <a:t>本人</a:t>
            </a:r>
            <a:r>
              <a:rPr lang="en-US" altLang="ja-JP" dirty="0"/>
              <a:t>40</a:t>
            </a:r>
            <a:r>
              <a:rPr lang="en-US" altLang="ja-JP" dirty="0" smtClean="0"/>
              <a:t>%</a:t>
            </a:r>
            <a:r>
              <a:rPr lang="ja-JP" altLang="en-US" dirty="0" smtClean="0"/>
              <a:t>　</a:t>
            </a:r>
            <a:r>
              <a:rPr kumimoji="1" lang="ja-JP" altLang="en-US" dirty="0" smtClean="0"/>
              <a:t>相談員施設の職員</a:t>
            </a:r>
            <a:r>
              <a:rPr kumimoji="1" lang="en-US" altLang="ja-JP" dirty="0" smtClean="0"/>
              <a:t>40%</a:t>
            </a:r>
            <a:r>
              <a:rPr kumimoji="1" lang="ja-JP" altLang="en-US" dirty="0" smtClean="0"/>
              <a:t>　　</a:t>
            </a:r>
            <a:endParaRPr kumimoji="1" lang="en-US" altLang="ja-JP" dirty="0" smtClean="0"/>
          </a:p>
          <a:p>
            <a:endParaRPr lang="en-US" altLang="ja-JP" dirty="0"/>
          </a:p>
          <a:p>
            <a:r>
              <a:rPr kumimoji="1" lang="ja-JP" altLang="en-US" dirty="0" smtClean="0"/>
              <a:t>被虐待者</a:t>
            </a:r>
            <a:endParaRPr kumimoji="1" lang="en-US" altLang="ja-JP" dirty="0" smtClean="0"/>
          </a:p>
          <a:p>
            <a:pPr marL="0" indent="0">
              <a:buNone/>
            </a:pPr>
            <a:r>
              <a:rPr lang="ja-JP" altLang="en-US" dirty="0"/>
              <a:t>　</a:t>
            </a:r>
            <a:r>
              <a:rPr lang="ja-JP" altLang="en-US" dirty="0" smtClean="0"/>
              <a:t>手帳</a:t>
            </a:r>
            <a:r>
              <a:rPr kumimoji="1" lang="ja-JP" altLang="en-US" dirty="0" smtClean="0"/>
              <a:t>　知的</a:t>
            </a:r>
            <a:r>
              <a:rPr kumimoji="1" lang="en-US" altLang="ja-JP" dirty="0" smtClean="0"/>
              <a:t>55%</a:t>
            </a:r>
            <a:r>
              <a:rPr kumimoji="1" lang="ja-JP" altLang="en-US" dirty="0" smtClean="0"/>
              <a:t>　精神</a:t>
            </a:r>
            <a:r>
              <a:rPr kumimoji="1" lang="en-US" altLang="ja-JP" dirty="0" smtClean="0"/>
              <a:t>30%</a:t>
            </a:r>
            <a:r>
              <a:rPr kumimoji="1" lang="ja-JP" altLang="en-US" dirty="0" smtClean="0"/>
              <a:t>　身体</a:t>
            </a:r>
            <a:r>
              <a:rPr kumimoji="1" lang="en-US" altLang="ja-JP" dirty="0" smtClean="0"/>
              <a:t>5%</a:t>
            </a:r>
            <a:r>
              <a:rPr kumimoji="1" lang="ja-JP" altLang="en-US" dirty="0" smtClean="0"/>
              <a:t>　発達</a:t>
            </a:r>
            <a:r>
              <a:rPr kumimoji="1" lang="en-US" altLang="ja-JP" dirty="0" smtClean="0"/>
              <a:t>5%</a:t>
            </a:r>
          </a:p>
          <a:p>
            <a:pPr marL="0" indent="0">
              <a:buNone/>
            </a:pPr>
            <a:r>
              <a:rPr lang="ja-JP" altLang="en-US" dirty="0"/>
              <a:t>　</a:t>
            </a:r>
            <a:r>
              <a:rPr lang="ja-JP" altLang="en-US" dirty="0" smtClean="0"/>
              <a:t>区分　なし</a:t>
            </a:r>
            <a:r>
              <a:rPr lang="en-US" altLang="ja-JP" dirty="0" smtClean="0"/>
              <a:t>40%</a:t>
            </a:r>
            <a:r>
              <a:rPr lang="ja-JP" altLang="en-US" dirty="0" smtClean="0"/>
              <a:t>　</a:t>
            </a:r>
            <a:r>
              <a:rPr lang="ja-JP" altLang="en-US" dirty="0"/>
              <a:t>③</a:t>
            </a:r>
            <a:r>
              <a:rPr lang="ja-JP" altLang="en-US" dirty="0" smtClean="0"/>
              <a:t>　</a:t>
            </a:r>
            <a:r>
              <a:rPr lang="en-US" altLang="ja-JP" dirty="0" smtClean="0"/>
              <a:t>20%</a:t>
            </a:r>
            <a:r>
              <a:rPr lang="ja-JP" altLang="en-US" dirty="0" smtClean="0"/>
              <a:t>　⑥　</a:t>
            </a:r>
            <a:r>
              <a:rPr lang="en-US" altLang="ja-JP" dirty="0" smtClean="0"/>
              <a:t>15%</a:t>
            </a:r>
            <a:r>
              <a:rPr lang="ja-JP" altLang="en-US" dirty="0" smtClean="0"/>
              <a:t>　② ④</a:t>
            </a:r>
            <a:r>
              <a:rPr lang="en-US" altLang="ja-JP" dirty="0" smtClean="0"/>
              <a:t> </a:t>
            </a:r>
            <a:r>
              <a:rPr lang="ja-JP" altLang="en-US" dirty="0" smtClean="0"/>
              <a:t>⑤　</a:t>
            </a:r>
            <a:r>
              <a:rPr lang="en-US" altLang="ja-JP" dirty="0" smtClean="0"/>
              <a:t>7%</a:t>
            </a:r>
          </a:p>
          <a:p>
            <a:pPr marL="0" indent="0">
              <a:buNone/>
            </a:pPr>
            <a:r>
              <a:rPr kumimoji="1" lang="ja-JP" altLang="en-US" dirty="0" smtClean="0"/>
              <a:t>　行動障害あり</a:t>
            </a:r>
            <a:r>
              <a:rPr kumimoji="1" lang="en-US" altLang="ja-JP" dirty="0" smtClean="0"/>
              <a:t>15%</a:t>
            </a:r>
          </a:p>
          <a:p>
            <a:pPr marL="0" indent="0">
              <a:buNone/>
            </a:pPr>
            <a:endParaRPr kumimoji="1" lang="en-US" altLang="ja-JP" dirty="0" smtClean="0"/>
          </a:p>
          <a:p>
            <a:r>
              <a:rPr lang="ja-JP" altLang="en-US" dirty="0" smtClean="0"/>
              <a:t>虐待者</a:t>
            </a:r>
            <a:r>
              <a:rPr kumimoji="1" lang="ja-JP" altLang="en-US" dirty="0"/>
              <a:t>　</a:t>
            </a:r>
            <a:r>
              <a:rPr kumimoji="1" lang="ja-JP" altLang="en-US" dirty="0" smtClean="0"/>
              <a:t>父 母</a:t>
            </a:r>
            <a:r>
              <a:rPr kumimoji="1" lang="en-US" altLang="ja-JP" dirty="0" smtClean="0"/>
              <a:t>50%</a:t>
            </a:r>
            <a:r>
              <a:rPr kumimoji="1" lang="ja-JP" altLang="en-US" dirty="0" smtClean="0"/>
              <a:t>　きょうだい</a:t>
            </a:r>
            <a:r>
              <a:rPr kumimoji="1" lang="en-US" altLang="ja-JP" dirty="0" smtClean="0"/>
              <a:t>20%</a:t>
            </a:r>
          </a:p>
          <a:p>
            <a:endParaRPr lang="en-US" altLang="ja-JP" dirty="0"/>
          </a:p>
          <a:p>
            <a:r>
              <a:rPr kumimoji="1" lang="ja-JP" altLang="en-US" dirty="0" smtClean="0"/>
              <a:t>認定率　養護者</a:t>
            </a:r>
            <a:r>
              <a:rPr kumimoji="1" lang="en-US" altLang="ja-JP" dirty="0" smtClean="0"/>
              <a:t>3</a:t>
            </a:r>
            <a:r>
              <a:rPr kumimoji="1" lang="ja-JP" altLang="en-US" dirty="0" smtClean="0"/>
              <a:t>～</a:t>
            </a:r>
            <a:r>
              <a:rPr kumimoji="1" lang="en-US" altLang="ja-JP" dirty="0" smtClean="0"/>
              <a:t>5</a:t>
            </a:r>
            <a:r>
              <a:rPr kumimoji="1" lang="ja-JP" altLang="en-US" dirty="0" smtClean="0"/>
              <a:t>割程度　従事者</a:t>
            </a:r>
            <a:r>
              <a:rPr kumimoji="1" lang="en-US" altLang="ja-JP" dirty="0" smtClean="0"/>
              <a:t>1</a:t>
            </a:r>
            <a:r>
              <a:rPr kumimoji="1" lang="ja-JP" altLang="en-US" dirty="0" smtClean="0"/>
              <a:t>割程度</a:t>
            </a:r>
            <a:r>
              <a:rPr kumimoji="1" lang="en-US" altLang="ja-JP" dirty="0" smtClean="0"/>
              <a:t>(</a:t>
            </a:r>
            <a:r>
              <a:rPr kumimoji="1" lang="ja-JP" altLang="en-US" dirty="0" smtClean="0"/>
              <a:t>大津市</a:t>
            </a:r>
            <a:r>
              <a:rPr kumimoji="1" lang="en-US" altLang="ja-JP" dirty="0" smtClean="0"/>
              <a:t>)</a:t>
            </a:r>
            <a:endParaRPr kumimoji="1" lang="en-US" altLang="ja-JP" dirty="0"/>
          </a:p>
          <a:p>
            <a:pPr marL="0" indent="0">
              <a:buNone/>
            </a:pPr>
            <a:endParaRPr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4956DDD-D51A-4127-BB0D-D0E24A302CDA}" type="slidenum">
              <a:rPr lang="ja-JP" altLang="en-US" smtClean="0"/>
              <a:pPr/>
              <a:t>15</a:t>
            </a:fld>
            <a:endParaRPr lang="ja-JP" altLang="en-US" dirty="0"/>
          </a:p>
        </p:txBody>
      </p:sp>
    </p:spTree>
    <p:extLst>
      <p:ext uri="{BB962C8B-B14F-4D97-AF65-F5344CB8AC3E}">
        <p14:creationId xmlns:p14="http://schemas.microsoft.com/office/powerpoint/2010/main" val="321311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smtClean="0"/>
              <a:t>虐待</a:t>
            </a:r>
            <a:r>
              <a:rPr lang="ja-JP" altLang="ja-JP" dirty="0"/>
              <a:t>が起こりやすい</a:t>
            </a:r>
            <a:r>
              <a:rPr lang="ja-JP" altLang="ja-JP" dirty="0" smtClean="0"/>
              <a:t>構造</a:t>
            </a:r>
            <a:endParaRPr kumimoji="1" lang="ja-JP" altLang="en-US" dirty="0"/>
          </a:p>
        </p:txBody>
      </p:sp>
      <p:sp>
        <p:nvSpPr>
          <p:cNvPr id="3" name="コンテンツ プレースホルダー 2"/>
          <p:cNvSpPr>
            <a:spLocks noGrp="1"/>
          </p:cNvSpPr>
          <p:nvPr>
            <p:ph idx="1"/>
          </p:nvPr>
        </p:nvSpPr>
        <p:spPr>
          <a:xfrm>
            <a:off x="685800" y="2121408"/>
            <a:ext cx="8277606" cy="4050792"/>
          </a:xfrm>
        </p:spPr>
        <p:txBody>
          <a:bodyPr>
            <a:noAutofit/>
          </a:bodyPr>
          <a:lstStyle/>
          <a:p>
            <a:pPr lvl="0">
              <a:lnSpc>
                <a:spcPct val="120000"/>
              </a:lnSpc>
            </a:pPr>
            <a:r>
              <a:rPr lang="ja-JP" altLang="en-US" sz="2600" dirty="0" smtClean="0"/>
              <a:t>家庭内という</a:t>
            </a:r>
            <a:r>
              <a:rPr lang="ja-JP" altLang="ja-JP" sz="2600" dirty="0" smtClean="0"/>
              <a:t>密室性</a:t>
            </a:r>
            <a:endParaRPr lang="en-US" altLang="ja-JP" sz="2600" dirty="0" smtClean="0"/>
          </a:p>
          <a:p>
            <a:pPr marL="0" lvl="0" indent="0">
              <a:lnSpc>
                <a:spcPct val="100000"/>
              </a:lnSpc>
              <a:buNone/>
            </a:pPr>
            <a:endParaRPr lang="ja-JP" altLang="ja-JP" sz="2600" dirty="0"/>
          </a:p>
          <a:p>
            <a:pPr>
              <a:lnSpc>
                <a:spcPct val="120000"/>
              </a:lnSpc>
            </a:pPr>
            <a:r>
              <a:rPr lang="ja-JP" altLang="en-US" sz="2600" dirty="0" smtClean="0"/>
              <a:t>施設や事業所は</a:t>
            </a:r>
            <a:r>
              <a:rPr lang="ja-JP" altLang="ja-JP" sz="2600" dirty="0" smtClean="0"/>
              <a:t>人目</a:t>
            </a:r>
            <a:r>
              <a:rPr lang="ja-JP" altLang="ja-JP" sz="2600" dirty="0"/>
              <a:t>に</a:t>
            </a:r>
            <a:r>
              <a:rPr lang="ja-JP" altLang="ja-JP" sz="2600" dirty="0" smtClean="0"/>
              <a:t>ふれにくい</a:t>
            </a:r>
            <a:r>
              <a:rPr lang="ja-JP" altLang="en-US" sz="2600" dirty="0" smtClean="0"/>
              <a:t>状況</a:t>
            </a:r>
            <a:endParaRPr lang="en-US" altLang="ja-JP" sz="2600" dirty="0" smtClean="0"/>
          </a:p>
          <a:p>
            <a:pPr marL="0" indent="0">
              <a:lnSpc>
                <a:spcPct val="120000"/>
              </a:lnSpc>
              <a:buNone/>
            </a:pPr>
            <a:r>
              <a:rPr lang="ja-JP" altLang="en-US" sz="2600" dirty="0" smtClean="0"/>
              <a:t>　</a:t>
            </a:r>
            <a:r>
              <a:rPr lang="ja-JP" altLang="ja-JP" sz="2600" dirty="0" smtClean="0"/>
              <a:t>→</a:t>
            </a:r>
            <a:r>
              <a:rPr lang="ja-JP" altLang="ja-JP" sz="2600" dirty="0"/>
              <a:t>特殊な空間</a:t>
            </a:r>
            <a:r>
              <a:rPr lang="ja-JP" altLang="ja-JP" sz="2600" dirty="0" smtClean="0"/>
              <a:t>や</a:t>
            </a:r>
            <a:r>
              <a:rPr lang="ja-JP" altLang="en-US" sz="2600" dirty="0"/>
              <a:t>習性</a:t>
            </a:r>
            <a:r>
              <a:rPr lang="ja-JP" altLang="ja-JP" sz="2600" dirty="0" smtClean="0"/>
              <a:t>が</a:t>
            </a:r>
            <a:r>
              <a:rPr lang="ja-JP" altLang="ja-JP" sz="2600" dirty="0"/>
              <a:t>形成</a:t>
            </a:r>
            <a:r>
              <a:rPr lang="ja-JP" altLang="ja-JP" sz="2600" dirty="0" smtClean="0"/>
              <a:t>されやすい</a:t>
            </a:r>
            <a:endParaRPr lang="en-US" altLang="ja-JP" sz="2600" dirty="0" smtClean="0"/>
          </a:p>
          <a:p>
            <a:pPr marL="0" indent="0">
              <a:lnSpc>
                <a:spcPct val="120000"/>
              </a:lnSpc>
              <a:buNone/>
            </a:pPr>
            <a:endParaRPr lang="en-US" altLang="ja-JP" sz="2600" dirty="0" smtClean="0"/>
          </a:p>
          <a:p>
            <a:pPr>
              <a:lnSpc>
                <a:spcPct val="120000"/>
              </a:lnSpc>
            </a:pPr>
            <a:r>
              <a:rPr lang="ja-JP" altLang="en-US" sz="2600" dirty="0" smtClean="0"/>
              <a:t>連続性の錯覚・慣れと感覚のまひ</a:t>
            </a:r>
            <a:endParaRPr kumimoji="1" lang="ja-JP" altLang="en-US" sz="2600" dirty="0"/>
          </a:p>
        </p:txBody>
      </p:sp>
      <p:sp>
        <p:nvSpPr>
          <p:cNvPr id="4" name="スライド番号プレースホルダ 22"/>
          <p:cNvSpPr>
            <a:spLocks noGrp="1"/>
          </p:cNvSpPr>
          <p:nvPr>
            <p:ph type="sldNum" sz="quarter" idx="12"/>
          </p:nvPr>
        </p:nvSpPr>
        <p:spPr/>
        <p:txBody>
          <a:bodyPr/>
          <a:lstStyle/>
          <a:p>
            <a:pPr>
              <a:defRPr/>
            </a:pPr>
            <a:fld id="{4EF04CFD-74A9-4BD9-90D4-26267610D736}" type="slidenum">
              <a:rPr lang="ja-JP" altLang="en-US" smtClean="0"/>
              <a:t>16</a:t>
            </a:fld>
            <a:endParaRPr lang="ja-JP" altLang="en-US" dirty="0"/>
          </a:p>
        </p:txBody>
      </p:sp>
    </p:spTree>
    <p:extLst>
      <p:ext uri="{BB962C8B-B14F-4D97-AF65-F5344CB8AC3E}">
        <p14:creationId xmlns:p14="http://schemas.microsoft.com/office/powerpoint/2010/main" val="2765094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ja-JP" altLang="en-US" dirty="0" smtClean="0"/>
              <a:t>虐待が発見されにくいのは</a:t>
            </a:r>
            <a:r>
              <a:rPr lang="en-US" altLang="ja-JP" dirty="0" smtClean="0"/>
              <a:t>…</a:t>
            </a:r>
            <a:endParaRPr lang="ja-JP" altLang="en-US" dirty="0" smtClean="0"/>
          </a:p>
        </p:txBody>
      </p:sp>
      <p:sp>
        <p:nvSpPr>
          <p:cNvPr id="58372" name="Rectangle 3"/>
          <p:cNvSpPr>
            <a:spLocks noGrp="1"/>
          </p:cNvSpPr>
          <p:nvPr>
            <p:ph idx="1"/>
          </p:nvPr>
        </p:nvSpPr>
        <p:spPr>
          <a:xfrm>
            <a:off x="685800" y="2121408"/>
            <a:ext cx="8062664" cy="4403936"/>
          </a:xfrm>
        </p:spPr>
        <p:txBody>
          <a:bodyPr>
            <a:normAutofit fontScale="92500" lnSpcReduction="10000"/>
          </a:bodyPr>
          <a:lstStyle/>
          <a:p>
            <a:r>
              <a:rPr lang="ja-JP" altLang="en-US" sz="2800" b="1" u="sng" dirty="0"/>
              <a:t>（本人・家族</a:t>
            </a:r>
            <a:r>
              <a:rPr lang="ja-JP" altLang="en-US" sz="2800" b="1" u="sng" dirty="0" smtClean="0"/>
              <a:t>）「学びとった無力感」</a:t>
            </a:r>
            <a:endParaRPr lang="en-US" altLang="ja-JP" sz="2800" b="1" u="sng" dirty="0" smtClean="0"/>
          </a:p>
          <a:p>
            <a:pPr marL="0" indent="0">
              <a:buNone/>
            </a:pPr>
            <a:r>
              <a:rPr lang="ja-JP" altLang="en-US" sz="2800" b="1" dirty="0" smtClean="0"/>
              <a:t>「</a:t>
            </a:r>
            <a:r>
              <a:rPr lang="ja-JP" altLang="en-US" sz="2800" b="1" u="sng" dirty="0" smtClean="0"/>
              <a:t>どうせいっても無駄」と、最初から諦めてしまう</a:t>
            </a:r>
          </a:p>
          <a:p>
            <a:endParaRPr lang="en-US" altLang="ja-JP" sz="2800" dirty="0" smtClean="0"/>
          </a:p>
          <a:p>
            <a:r>
              <a:rPr lang="ja-JP" altLang="en-US" sz="2800" dirty="0" smtClean="0"/>
              <a:t>自分がされていることの意味がわからない</a:t>
            </a:r>
          </a:p>
          <a:p>
            <a:endParaRPr lang="en-US" altLang="ja-JP" sz="2800" dirty="0" smtClean="0"/>
          </a:p>
          <a:p>
            <a:r>
              <a:rPr lang="ja-JP" altLang="en-US" sz="2800" dirty="0" smtClean="0"/>
              <a:t>本人が嫌と言ってても、その</a:t>
            </a:r>
            <a:r>
              <a:rPr lang="en-US" altLang="ja-JP" sz="2800" dirty="0" smtClean="0"/>
              <a:t>SOS</a:t>
            </a:r>
            <a:r>
              <a:rPr lang="ja-JP" altLang="en-US" sz="2800" dirty="0" smtClean="0"/>
              <a:t>を受け止められていないことがある</a:t>
            </a:r>
            <a:r>
              <a:rPr lang="en-US" altLang="ja-JP" sz="2800" dirty="0"/>
              <a:t>(</a:t>
            </a:r>
            <a:r>
              <a:rPr lang="ja-JP" altLang="en-US" sz="2800" dirty="0"/>
              <a:t>家族や</a:t>
            </a:r>
            <a:r>
              <a:rPr lang="ja-JP" altLang="en-US" sz="2800" dirty="0" smtClean="0"/>
              <a:t>職員が</a:t>
            </a:r>
            <a:r>
              <a:rPr lang="en-US" altLang="ja-JP" sz="2800" dirty="0" smtClean="0"/>
              <a:t>)</a:t>
            </a:r>
            <a:endParaRPr lang="ja-JP" altLang="en-US" sz="2800" dirty="0" smtClean="0"/>
          </a:p>
          <a:p>
            <a:endParaRPr lang="en-US" altLang="ja-JP" sz="2800" dirty="0" smtClean="0"/>
          </a:p>
          <a:p>
            <a:r>
              <a:rPr lang="ja-JP" altLang="en-US" sz="2800" dirty="0" smtClean="0"/>
              <a:t>本来は本人を護る人</a:t>
            </a:r>
            <a:r>
              <a:rPr lang="en-US" altLang="ja-JP" sz="2800" dirty="0" smtClean="0"/>
              <a:t>(</a:t>
            </a:r>
            <a:r>
              <a:rPr lang="ja-JP" altLang="en-US" sz="2800" dirty="0" smtClean="0"/>
              <a:t>家族や職員</a:t>
            </a:r>
            <a:r>
              <a:rPr lang="en-US" altLang="ja-JP" sz="2800" dirty="0" smtClean="0"/>
              <a:t>)</a:t>
            </a:r>
            <a:r>
              <a:rPr lang="ja-JP" altLang="en-US" sz="2800" dirty="0" smtClean="0"/>
              <a:t>が、加害者になっている</a:t>
            </a:r>
          </a:p>
        </p:txBody>
      </p:sp>
      <p:sp>
        <p:nvSpPr>
          <p:cNvPr id="4" name="スライド番号プレースホルダ 22"/>
          <p:cNvSpPr>
            <a:spLocks noGrp="1"/>
          </p:cNvSpPr>
          <p:nvPr>
            <p:ph type="sldNum" sz="quarter" idx="12"/>
          </p:nvPr>
        </p:nvSpPr>
        <p:spPr/>
        <p:txBody>
          <a:bodyPr/>
          <a:lstStyle/>
          <a:p>
            <a:pPr>
              <a:defRPr/>
            </a:pPr>
            <a:fld id="{6329A666-6B65-4601-A3B6-AD44D744AF18}" type="slidenum">
              <a:rPr lang="ja-JP" altLang="en-US"/>
              <a:pPr>
                <a:defRPr/>
              </a:pPr>
              <a:t>17</a:t>
            </a:fld>
            <a:endParaRPr lang="ja-JP" altLang="en-US" dirty="0"/>
          </a:p>
        </p:txBody>
      </p:sp>
    </p:spTree>
    <p:extLst>
      <p:ext uri="{BB962C8B-B14F-4D97-AF65-F5344CB8AC3E}">
        <p14:creationId xmlns:p14="http://schemas.microsoft.com/office/powerpoint/2010/main" val="454429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障害者福祉に関わる職員は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dirty="0" smtClean="0"/>
              <a:t>早期発見しうる立場にいる</a:t>
            </a:r>
            <a:endParaRPr kumimoji="1" lang="en-US" altLang="ja-JP" sz="2400" dirty="0" smtClean="0"/>
          </a:p>
          <a:p>
            <a:pPr marL="0" indent="0">
              <a:buNone/>
            </a:pPr>
            <a:r>
              <a:rPr kumimoji="1" lang="ja-JP" altLang="en-US" sz="2400" dirty="0" smtClean="0"/>
              <a:t>　養護者虐待、施設従事者虐待、使用者虐待のいずれについても</a:t>
            </a:r>
            <a:endParaRPr lang="en-US" altLang="ja-JP" sz="2400" dirty="0"/>
          </a:p>
          <a:p>
            <a:pPr marL="0" indent="0">
              <a:buNone/>
            </a:pPr>
            <a:endParaRPr kumimoji="1" lang="en-US" altLang="ja-JP" sz="2400" dirty="0" smtClean="0"/>
          </a:p>
          <a:p>
            <a:r>
              <a:rPr lang="ja-JP" altLang="en-US" sz="2400" dirty="0" smtClean="0"/>
              <a:t>虐待</a:t>
            </a:r>
            <a:r>
              <a:rPr lang="ja-JP" altLang="en-US" sz="2400" dirty="0"/>
              <a:t>者</a:t>
            </a:r>
            <a:r>
              <a:rPr lang="ja-JP" altLang="en-US" sz="2400" dirty="0" smtClean="0"/>
              <a:t>になってしまう可能性</a:t>
            </a:r>
            <a:endParaRPr lang="en-US" altLang="ja-JP" sz="2400" dirty="0" smtClean="0"/>
          </a:p>
          <a:p>
            <a:pPr marL="0" indent="0">
              <a:buNone/>
            </a:pPr>
            <a:r>
              <a:rPr lang="ja-JP" altLang="en-US" sz="2400" dirty="0"/>
              <a:t>　</a:t>
            </a:r>
            <a:r>
              <a:rPr lang="ja-JP" altLang="en-US" sz="2400" dirty="0" smtClean="0"/>
              <a:t>虐待はどこ、誰にでも起こる可能性があるもの。</a:t>
            </a:r>
            <a:endParaRPr lang="en-US" altLang="ja-JP" sz="2400" dirty="0" smtClean="0"/>
          </a:p>
          <a:p>
            <a:pPr marL="0" indent="0">
              <a:buNone/>
            </a:pPr>
            <a:r>
              <a:rPr lang="ja-JP" altLang="en-US" sz="2400" dirty="0"/>
              <a:t>　</a:t>
            </a:r>
            <a:r>
              <a:rPr lang="ja-JP" altLang="en-US" sz="2400" dirty="0" smtClean="0"/>
              <a:t>虐待の芽に気づき、虐待を防止するように努める。</a:t>
            </a:r>
            <a:endParaRPr lang="en-US" altLang="ja-JP" sz="2400" dirty="0" smtClean="0"/>
          </a:p>
          <a:p>
            <a:pPr marL="0" indent="0">
              <a:buNone/>
            </a:pPr>
            <a:r>
              <a:rPr lang="ja-JP" altLang="en-US" sz="2400" dirty="0"/>
              <a:t>　</a:t>
            </a:r>
            <a:r>
              <a:rPr lang="ja-JP" altLang="en-US" sz="2400" dirty="0" smtClean="0"/>
              <a:t>個人だけでなく組織として虐待防止の取組みが重要。</a:t>
            </a:r>
            <a:endParaRPr lang="en-US" altLang="ja-JP" sz="2400" dirty="0" smtClean="0"/>
          </a:p>
          <a:p>
            <a:endParaRPr lang="en-US" altLang="ja-JP" sz="2400" dirty="0" smtClean="0"/>
          </a:p>
          <a:p>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18</a:t>
            </a:fld>
            <a:endParaRPr kumimoji="1" lang="ja-JP" altLang="en-US"/>
          </a:p>
        </p:txBody>
      </p:sp>
    </p:spTree>
    <p:extLst>
      <p:ext uri="{BB962C8B-B14F-4D97-AF65-F5344CB8AC3E}">
        <p14:creationId xmlns:p14="http://schemas.microsoft.com/office/powerpoint/2010/main" val="212853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sz="4400" dirty="0" smtClean="0"/>
              <a:t>従事者虐待の</a:t>
            </a:r>
            <a:r>
              <a:rPr kumimoji="1" lang="en-US" altLang="ja-JP" sz="4400" dirty="0" smtClean="0"/>
              <a:t/>
            </a:r>
            <a:br>
              <a:rPr kumimoji="1" lang="en-US" altLang="ja-JP" sz="4400" dirty="0" smtClean="0"/>
            </a:br>
            <a:r>
              <a:rPr lang="ja-JP" altLang="en-US" sz="4400" dirty="0"/>
              <a:t>　</a:t>
            </a:r>
            <a:r>
              <a:rPr kumimoji="1" lang="ja-JP" altLang="en-US" sz="4400" dirty="0" smtClean="0"/>
              <a:t>予防、防止について</a:t>
            </a:r>
            <a:endParaRPr kumimoji="1" lang="ja-JP" altLang="en-US" sz="4400"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r>
              <a:rPr kumimoji="1" lang="ja-JP" altLang="en-US" dirty="0" smtClean="0"/>
              <a:t>２</a:t>
            </a:r>
            <a:endParaRPr kumimoji="1" lang="ja-JP" altLang="en-US" dirty="0"/>
          </a:p>
        </p:txBody>
      </p:sp>
    </p:spTree>
    <p:extLst>
      <p:ext uri="{BB962C8B-B14F-4D97-AF65-F5344CB8AC3E}">
        <p14:creationId xmlns:p14="http://schemas.microsoft.com/office/powerpoint/2010/main" val="402071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障害者虐待防止法</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7" name="スライド番号プレースホルダー 3"/>
          <p:cNvSpPr>
            <a:spLocks noGrp="1"/>
          </p:cNvSpPr>
          <p:nvPr>
            <p:ph type="sldNum" sz="quarter" idx="12"/>
          </p:nvPr>
        </p:nvSpPr>
        <p:spPr>
          <a:xfrm>
            <a:off x="645450" y="2508607"/>
            <a:ext cx="891224" cy="720332"/>
          </a:xfrm>
        </p:spPr>
        <p:txBody>
          <a:bodyPr/>
          <a:lstStyle/>
          <a:p>
            <a:r>
              <a:rPr kumimoji="1" lang="ja-JP" altLang="en-US" dirty="0" smtClean="0"/>
              <a:t>１</a:t>
            </a:r>
            <a:endParaRPr kumimoji="1" lang="ja-JP" altLang="en-US" dirty="0"/>
          </a:p>
        </p:txBody>
      </p:sp>
    </p:spTree>
    <p:extLst>
      <p:ext uri="{BB962C8B-B14F-4D97-AF65-F5344CB8AC3E}">
        <p14:creationId xmlns:p14="http://schemas.microsoft.com/office/powerpoint/2010/main" val="453249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こんなことが虐待！</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a:lnSpc>
                <a:spcPct val="100000"/>
              </a:lnSpc>
            </a:pPr>
            <a:r>
              <a:rPr kumimoji="1" lang="ja-JP" altLang="en-US" sz="2400" dirty="0" smtClean="0"/>
              <a:t>殴る蹴る、頭を叩く</a:t>
            </a:r>
            <a:endParaRPr kumimoji="1" lang="en-US" altLang="ja-JP" sz="2400" dirty="0" smtClean="0"/>
          </a:p>
          <a:p>
            <a:pPr>
              <a:lnSpc>
                <a:spcPct val="100000"/>
              </a:lnSpc>
            </a:pPr>
            <a:r>
              <a:rPr lang="ja-JP" altLang="en-US" sz="2400" dirty="0" smtClean="0"/>
              <a:t>本人のお金を</a:t>
            </a:r>
            <a:r>
              <a:rPr lang="ja-JP" altLang="en-US" sz="2400" dirty="0"/>
              <a:t>勝手</a:t>
            </a:r>
            <a:r>
              <a:rPr lang="ja-JP" altLang="en-US" sz="2400" dirty="0" smtClean="0"/>
              <a:t>に使う</a:t>
            </a:r>
            <a:endParaRPr lang="en-US" altLang="ja-JP" sz="2400" dirty="0" smtClean="0"/>
          </a:p>
          <a:p>
            <a:pPr>
              <a:lnSpc>
                <a:spcPct val="100000"/>
              </a:lnSpc>
            </a:pPr>
            <a:r>
              <a:rPr kumimoji="1" lang="ja-JP" altLang="en-US" sz="2400" dirty="0" smtClean="0"/>
              <a:t>ご</a:t>
            </a:r>
            <a:r>
              <a:rPr kumimoji="1" lang="ja-JP" altLang="en-US" sz="2400" dirty="0"/>
              <a:t>飯</a:t>
            </a:r>
            <a:r>
              <a:rPr kumimoji="1" lang="ja-JP" altLang="en-US" sz="2400" dirty="0" smtClean="0"/>
              <a:t>を食べさせない</a:t>
            </a:r>
            <a:endParaRPr kumimoji="1" lang="en-US" altLang="ja-JP" sz="2400" dirty="0" smtClean="0"/>
          </a:p>
          <a:p>
            <a:pPr>
              <a:lnSpc>
                <a:spcPct val="100000"/>
              </a:lnSpc>
            </a:pPr>
            <a:r>
              <a:rPr lang="ja-JP" altLang="en-US" sz="2400" dirty="0" smtClean="0"/>
              <a:t>「あほ」「ぼけ」と言う</a:t>
            </a:r>
            <a:endParaRPr lang="en-US" altLang="ja-JP" sz="2400" dirty="0" smtClean="0"/>
          </a:p>
          <a:p>
            <a:pPr>
              <a:lnSpc>
                <a:spcPct val="100000"/>
              </a:lnSpc>
            </a:pPr>
            <a:r>
              <a:rPr lang="ja-JP" altLang="en-US" sz="2400" dirty="0" smtClean="0"/>
              <a:t>他の人の前で排泄介助をする</a:t>
            </a:r>
            <a:endParaRPr lang="en-US" altLang="ja-JP" sz="2400" dirty="0" smtClean="0"/>
          </a:p>
          <a:p>
            <a:pPr>
              <a:lnSpc>
                <a:spcPct val="100000"/>
              </a:lnSpc>
            </a:pPr>
            <a:r>
              <a:rPr kumimoji="1" lang="ja-JP" altLang="en-US" sz="2400" dirty="0"/>
              <a:t>鍵</a:t>
            </a:r>
            <a:r>
              <a:rPr kumimoji="1" lang="ja-JP" altLang="en-US" sz="2400" dirty="0" smtClean="0"/>
              <a:t>をかけて自由に出られないようにする</a:t>
            </a:r>
            <a:endParaRPr kumimoji="1" lang="en-US" altLang="ja-JP" sz="2400" dirty="0" smtClean="0"/>
          </a:p>
          <a:p>
            <a:pPr>
              <a:lnSpc>
                <a:spcPct val="100000"/>
              </a:lnSpc>
            </a:pPr>
            <a:r>
              <a:rPr lang="ja-JP" altLang="en-US" sz="2400" dirty="0" smtClean="0"/>
              <a:t>裸の写真を撮る</a:t>
            </a:r>
            <a:endParaRPr lang="en-US" altLang="ja-JP" sz="2400" dirty="0" smtClean="0"/>
          </a:p>
          <a:p>
            <a:pPr>
              <a:lnSpc>
                <a:spcPct val="100000"/>
              </a:lnSpc>
            </a:pPr>
            <a:r>
              <a:rPr kumimoji="1" lang="ja-JP" altLang="en-US" sz="2400" dirty="0" smtClean="0"/>
              <a:t>本人に必要なサービス・医療を受けさせない</a:t>
            </a:r>
            <a:endParaRPr kumimoji="1" lang="en-US" altLang="ja-JP" sz="2400" dirty="0" smtClean="0"/>
          </a:p>
          <a:p>
            <a:pPr>
              <a:lnSpc>
                <a:spcPct val="70000"/>
              </a:lnSpc>
            </a:pPr>
            <a:endParaRPr kumimoji="1" lang="en-US" altLang="ja-JP" sz="2400" dirty="0" smtClean="0"/>
          </a:p>
          <a:p>
            <a:pPr>
              <a:lnSpc>
                <a:spcPct val="70000"/>
              </a:lnSpc>
            </a:pPr>
            <a:endParaRPr lang="en-US" altLang="ja-JP" sz="2400" dirty="0"/>
          </a:p>
          <a:p>
            <a:pPr>
              <a:lnSpc>
                <a:spcPct val="70000"/>
              </a:lnSpc>
            </a:pPr>
            <a:endParaRPr kumimoji="1" lang="ja-JP" altLang="en-US" sz="2400" dirty="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20</a:t>
            </a:fld>
            <a:endParaRPr kumimoji="1" lang="ja-JP" altLang="en-US"/>
          </a:p>
        </p:txBody>
      </p:sp>
    </p:spTree>
    <p:extLst>
      <p:ext uri="{BB962C8B-B14F-4D97-AF65-F5344CB8AC3E}">
        <p14:creationId xmlns:p14="http://schemas.microsoft.com/office/powerpoint/2010/main" val="226478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こんなことは虐待？！</a:t>
            </a:r>
            <a:endParaRPr kumimoji="1" lang="ja-JP" altLang="en-US" dirty="0"/>
          </a:p>
        </p:txBody>
      </p:sp>
      <p:sp>
        <p:nvSpPr>
          <p:cNvPr id="3" name="コンテンツ プレースホルダー 2"/>
          <p:cNvSpPr>
            <a:spLocks noGrp="1"/>
          </p:cNvSpPr>
          <p:nvPr>
            <p:ph idx="1"/>
          </p:nvPr>
        </p:nvSpPr>
        <p:spPr>
          <a:xfrm>
            <a:off x="685800" y="2121407"/>
            <a:ext cx="7990656" cy="4516503"/>
          </a:xfrm>
        </p:spPr>
        <p:txBody>
          <a:bodyPr>
            <a:normAutofit fontScale="85000" lnSpcReduction="10000"/>
          </a:bodyPr>
          <a:lstStyle/>
          <a:p>
            <a:pPr>
              <a:lnSpc>
                <a:spcPct val="110000"/>
              </a:lnSpc>
            </a:pPr>
            <a:r>
              <a:rPr kumimoji="1" lang="ja-JP" altLang="en-US" sz="2400" dirty="0" smtClean="0"/>
              <a:t>「あとでね」「ちょっと待って」</a:t>
            </a:r>
            <a:endParaRPr kumimoji="1" lang="en-US" altLang="ja-JP" sz="2400" dirty="0" smtClean="0"/>
          </a:p>
          <a:p>
            <a:pPr marL="0" indent="0">
              <a:lnSpc>
                <a:spcPct val="110000"/>
              </a:lnSpc>
              <a:buNone/>
            </a:pPr>
            <a:r>
              <a:rPr lang="ja-JP" altLang="en-US" sz="2400" dirty="0"/>
              <a:t>　</a:t>
            </a:r>
            <a:r>
              <a:rPr lang="ja-JP" altLang="en-US" sz="2400" dirty="0" smtClean="0"/>
              <a:t>　</a:t>
            </a:r>
            <a:r>
              <a:rPr kumimoji="1" lang="ja-JP" altLang="en-US" sz="2400" dirty="0" smtClean="0"/>
              <a:t>と返事をするが後がない・・・</a:t>
            </a:r>
            <a:endParaRPr kumimoji="1" lang="en-US" altLang="ja-JP" sz="2400" dirty="0" smtClean="0"/>
          </a:p>
          <a:p>
            <a:pPr>
              <a:lnSpc>
                <a:spcPct val="110000"/>
              </a:lnSpc>
            </a:pPr>
            <a:r>
              <a:rPr lang="ja-JP" altLang="en-US" sz="2400" dirty="0" smtClean="0"/>
              <a:t>出来なかったことに対し、きつく注意をする</a:t>
            </a:r>
            <a:endParaRPr kumimoji="1" lang="en-US" altLang="ja-JP" sz="2400" dirty="0" smtClean="0"/>
          </a:p>
          <a:p>
            <a:pPr>
              <a:lnSpc>
                <a:spcPct val="110000"/>
              </a:lnSpc>
            </a:pPr>
            <a:r>
              <a:rPr lang="ja-JP" altLang="en-US" sz="2400" dirty="0" smtClean="0"/>
              <a:t>無理やり車に乗ってもらう</a:t>
            </a:r>
            <a:r>
              <a:rPr lang="en-US" altLang="ja-JP" sz="2400" dirty="0" smtClean="0"/>
              <a:t>(</a:t>
            </a:r>
            <a:r>
              <a:rPr lang="ja-JP" altLang="en-US" sz="2400" dirty="0" smtClean="0"/>
              <a:t>移動時</a:t>
            </a:r>
            <a:r>
              <a:rPr lang="en-US" altLang="ja-JP" sz="2400" dirty="0" smtClean="0"/>
              <a:t>)</a:t>
            </a:r>
          </a:p>
          <a:p>
            <a:pPr>
              <a:lnSpc>
                <a:spcPct val="110000"/>
              </a:lnSpc>
            </a:pPr>
            <a:r>
              <a:rPr lang="ja-JP" altLang="en-US" sz="2400" dirty="0" smtClean="0"/>
              <a:t>ベッド柵</a:t>
            </a:r>
            <a:r>
              <a:rPr lang="en-US" altLang="ja-JP" sz="2400" dirty="0" smtClean="0"/>
              <a:t>(3</a:t>
            </a:r>
            <a:r>
              <a:rPr lang="ja-JP" altLang="en-US" sz="2400" dirty="0" smtClean="0"/>
              <a:t>点</a:t>
            </a:r>
            <a:r>
              <a:rPr lang="en-US" altLang="ja-JP" sz="2400" dirty="0"/>
              <a:t>)</a:t>
            </a:r>
            <a:r>
              <a:rPr lang="ja-JP" altLang="en-US" sz="2400" dirty="0" smtClean="0"/>
              <a:t>の使用</a:t>
            </a:r>
            <a:endParaRPr lang="en-US" altLang="ja-JP" sz="2400" dirty="0" smtClean="0"/>
          </a:p>
          <a:p>
            <a:pPr>
              <a:lnSpc>
                <a:spcPct val="110000"/>
              </a:lnSpc>
            </a:pPr>
            <a:r>
              <a:rPr lang="ja-JP" altLang="en-US" sz="2400" dirty="0" smtClean="0"/>
              <a:t>声掛けなしでの車いす介助</a:t>
            </a:r>
            <a:endParaRPr lang="en-US" altLang="ja-JP" sz="2400" dirty="0" smtClean="0"/>
          </a:p>
          <a:p>
            <a:pPr>
              <a:lnSpc>
                <a:spcPct val="110000"/>
              </a:lnSpc>
            </a:pPr>
            <a:r>
              <a:rPr lang="ja-JP" altLang="en-US" sz="2400" dirty="0" smtClean="0"/>
              <a:t>約束を守れなかった時に、他の行動を制限する</a:t>
            </a:r>
            <a:endParaRPr lang="en-US" altLang="ja-JP" sz="2400" dirty="0" smtClean="0"/>
          </a:p>
          <a:p>
            <a:pPr>
              <a:lnSpc>
                <a:spcPct val="110000"/>
              </a:lnSpc>
            </a:pPr>
            <a:r>
              <a:rPr lang="ja-JP" altLang="en-US" sz="2400" dirty="0"/>
              <a:t>他人</a:t>
            </a:r>
            <a:r>
              <a:rPr lang="ja-JP" altLang="en-US" sz="2400" dirty="0" smtClean="0"/>
              <a:t>の支援に「おかしいな」と思っても</a:t>
            </a:r>
            <a:r>
              <a:rPr lang="ja-JP" altLang="en-US" sz="2400" dirty="0"/>
              <a:t>気づかないふりを</a:t>
            </a:r>
            <a:r>
              <a:rPr lang="ja-JP" altLang="en-US" sz="2400" dirty="0" smtClean="0"/>
              <a:t>する</a:t>
            </a:r>
            <a:endParaRPr lang="en-US" altLang="ja-JP" sz="2400" dirty="0" smtClean="0"/>
          </a:p>
          <a:p>
            <a:pPr>
              <a:lnSpc>
                <a:spcPct val="110000"/>
              </a:lnSpc>
            </a:pPr>
            <a:r>
              <a:rPr lang="ja-JP" altLang="en-US" sz="2400" dirty="0"/>
              <a:t>利用者の前での職員同士</a:t>
            </a:r>
            <a:r>
              <a:rPr lang="ja-JP" altLang="en-US" sz="2400" dirty="0" smtClean="0"/>
              <a:t>のうわさ話をし、利用者を放ったまま</a:t>
            </a:r>
            <a:endParaRPr lang="en-US" altLang="ja-JP" sz="2400" dirty="0" smtClean="0"/>
          </a:p>
          <a:p>
            <a:pPr>
              <a:lnSpc>
                <a:spcPct val="110000"/>
              </a:lnSpc>
            </a:pPr>
            <a:r>
              <a:rPr lang="ja-JP" altLang="en-US" sz="2400" dirty="0" smtClean="0"/>
              <a:t>契約内容</a:t>
            </a:r>
            <a:r>
              <a:rPr lang="ja-JP" altLang="en-US" sz="2400" dirty="0"/>
              <a:t>が</a:t>
            </a:r>
            <a:r>
              <a:rPr lang="ja-JP" altLang="en-US" sz="2400" dirty="0" smtClean="0"/>
              <a:t>理解できない方とのサービス契約締結</a:t>
            </a:r>
            <a:endParaRPr kumimoji="1" lang="ja-JP" altLang="en-US" sz="2400" dirty="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21</a:t>
            </a:fld>
            <a:endParaRPr kumimoji="1" lang="ja-JP" altLang="en-US"/>
          </a:p>
        </p:txBody>
      </p:sp>
    </p:spTree>
    <p:extLst>
      <p:ext uri="{BB962C8B-B14F-4D97-AF65-F5344CB8AC3E}">
        <p14:creationId xmlns:p14="http://schemas.microsoft.com/office/powerpoint/2010/main" val="905873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chemeClr val="tx1"/>
                </a:solidFill>
                <a:latin typeface="+mj-ea"/>
              </a:rPr>
              <a:t>どこからが虐待？</a:t>
            </a:r>
            <a:endParaRPr kumimoji="1" lang="ja-JP" altLang="en-US" dirty="0">
              <a:solidFill>
                <a:schemeClr val="tx1"/>
              </a:solidFill>
              <a:latin typeface="+mj-ea"/>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939849"/>
              </p:ext>
            </p:extLst>
          </p:nvPr>
        </p:nvGraphicFramePr>
        <p:xfrm>
          <a:off x="685800" y="2120900"/>
          <a:ext cx="7772400" cy="3324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p:txBody>
          <a:bodyPr/>
          <a:lstStyle/>
          <a:p>
            <a:fld id="{F1C4FAAB-8560-4F61-B407-024CF06E6F85}" type="slidenum">
              <a:rPr kumimoji="1" lang="ja-JP" altLang="en-US" smtClean="0"/>
              <a:pPr/>
              <a:t>22</a:t>
            </a:fld>
            <a:endParaRPr kumimoji="1" lang="ja-JP" altLang="en-US"/>
          </a:p>
        </p:txBody>
      </p:sp>
      <p:sp>
        <p:nvSpPr>
          <p:cNvPr id="3" name="テキスト ボックス 2"/>
          <p:cNvSpPr txBox="1"/>
          <p:nvPr/>
        </p:nvSpPr>
        <p:spPr>
          <a:xfrm>
            <a:off x="685800" y="5661248"/>
            <a:ext cx="7990656" cy="1015663"/>
          </a:xfrm>
          <a:prstGeom prst="rect">
            <a:avLst/>
          </a:prstGeom>
          <a:noFill/>
        </p:spPr>
        <p:txBody>
          <a:bodyPr wrap="square" rtlCol="0">
            <a:spAutoFit/>
          </a:bodyPr>
          <a:lstStyle/>
          <a:p>
            <a:r>
              <a:rPr lang="ja-JP" altLang="en-US" sz="2000" dirty="0" smtClean="0"/>
              <a:t>どこからが虐待？→線引きは支援者側の理屈　なので</a:t>
            </a:r>
            <a:endParaRPr lang="en-US" altLang="ja-JP" sz="2000" dirty="0" smtClean="0"/>
          </a:p>
          <a:p>
            <a:r>
              <a:rPr kumimoji="1" lang="ja-JP" altLang="en-US" sz="2000" dirty="0" smtClean="0"/>
              <a:t>　　　　　　　　　「不適切？」と思ったら</a:t>
            </a:r>
            <a:endParaRPr kumimoji="1" lang="en-US" altLang="ja-JP" sz="2000" dirty="0" smtClean="0"/>
          </a:p>
          <a:p>
            <a:r>
              <a:rPr lang="ja-JP" altLang="en-US" sz="2000" dirty="0"/>
              <a:t>　</a:t>
            </a:r>
            <a:r>
              <a:rPr lang="ja-JP" altLang="en-US" sz="2000" dirty="0" smtClean="0"/>
              <a:t>　　　　　　　　今の支援がどうなのか？と点検するきっかけに</a:t>
            </a:r>
            <a:endParaRPr kumimoji="1" lang="ja-JP" altLang="en-US" sz="2000" dirty="0"/>
          </a:p>
        </p:txBody>
      </p:sp>
    </p:spTree>
    <p:extLst>
      <p:ext uri="{BB962C8B-B14F-4D97-AF65-F5344CB8AC3E}">
        <p14:creationId xmlns:p14="http://schemas.microsoft.com/office/powerpoint/2010/main" val="3238107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smtClean="0">
                <a:solidFill>
                  <a:schemeClr val="tx1"/>
                </a:solidFill>
                <a:latin typeface="+mj-ea"/>
              </a:rPr>
              <a:t>不適切なケアは</a:t>
            </a:r>
            <a:r>
              <a:rPr lang="ja-JP" altLang="en-US" dirty="0">
                <a:solidFill>
                  <a:schemeClr val="tx1"/>
                </a:solidFill>
                <a:latin typeface="+mj-ea"/>
              </a:rPr>
              <a:t>虐待</a:t>
            </a:r>
            <a:r>
              <a:rPr lang="ja-JP" altLang="en-US" dirty="0" smtClean="0">
                <a:solidFill>
                  <a:schemeClr val="tx1"/>
                </a:solidFill>
                <a:latin typeface="+mj-ea"/>
              </a:rPr>
              <a:t>につながる</a:t>
            </a:r>
            <a:endParaRPr kumimoji="1" lang="ja-JP" altLang="en-US" dirty="0"/>
          </a:p>
        </p:txBody>
      </p:sp>
      <p:sp>
        <p:nvSpPr>
          <p:cNvPr id="3" name="コンテンツ プレースホルダ 2"/>
          <p:cNvSpPr>
            <a:spLocks noGrp="1"/>
          </p:cNvSpPr>
          <p:nvPr>
            <p:ph idx="1"/>
          </p:nvPr>
        </p:nvSpPr>
        <p:spPr/>
        <p:txBody>
          <a:bodyPr>
            <a:normAutofit fontScale="40000" lnSpcReduction="20000"/>
          </a:bodyPr>
          <a:lstStyle/>
          <a:p>
            <a:pPr>
              <a:lnSpc>
                <a:spcPct val="120000"/>
              </a:lnSpc>
            </a:pPr>
            <a:r>
              <a:rPr lang="ja-JP" altLang="en-US" sz="6000" dirty="0" smtClean="0">
                <a:latin typeface="+mn-ea"/>
              </a:rPr>
              <a:t>不適切なケアを</a:t>
            </a:r>
            <a:r>
              <a:rPr lang="ja-JP" altLang="en-US" sz="6000" dirty="0">
                <a:latin typeface="+mn-ea"/>
              </a:rPr>
              <a:t>放置</a:t>
            </a:r>
            <a:r>
              <a:rPr lang="ja-JP" altLang="en-US" sz="6000" dirty="0" smtClean="0">
                <a:latin typeface="+mn-ea"/>
              </a:rPr>
              <a:t>し許すと、虐待</a:t>
            </a:r>
            <a:r>
              <a:rPr lang="ja-JP" altLang="en-US" sz="6000" dirty="0">
                <a:latin typeface="+mn-ea"/>
              </a:rPr>
              <a:t>の早期発見や早期介入ができなくなる</a:t>
            </a:r>
            <a:r>
              <a:rPr lang="ja-JP" altLang="en-US" sz="6000" dirty="0" smtClean="0">
                <a:latin typeface="+mn-ea"/>
              </a:rPr>
              <a:t>。さらに</a:t>
            </a:r>
            <a:r>
              <a:rPr lang="ja-JP" altLang="en-US" sz="6000" dirty="0">
                <a:latin typeface="+mn-ea"/>
              </a:rPr>
              <a:t>、不適切なケアはどんどん</a:t>
            </a:r>
            <a:r>
              <a:rPr lang="ja-JP" altLang="en-US" sz="6000" b="1" dirty="0">
                <a:latin typeface="+mn-ea"/>
              </a:rPr>
              <a:t>エスカレートする可能性</a:t>
            </a:r>
            <a:r>
              <a:rPr lang="ja-JP" altLang="en-US" sz="6000" dirty="0">
                <a:latin typeface="+mn-ea"/>
              </a:rPr>
              <a:t>がある。</a:t>
            </a:r>
            <a:endParaRPr lang="en-US" altLang="ja-JP" sz="6000" dirty="0">
              <a:latin typeface="+mn-ea"/>
            </a:endParaRPr>
          </a:p>
          <a:p>
            <a:pPr>
              <a:lnSpc>
                <a:spcPct val="120000"/>
              </a:lnSpc>
              <a:buFont typeface="Wingdings 3" charset="2"/>
              <a:buNone/>
            </a:pPr>
            <a:r>
              <a:rPr lang="ja-JP" altLang="en-US" sz="6000" dirty="0">
                <a:latin typeface="+mn-ea"/>
              </a:rPr>
              <a:t>　</a:t>
            </a:r>
            <a:r>
              <a:rPr lang="ja-JP" altLang="en-US" sz="6000" u="sng" dirty="0">
                <a:latin typeface="+mn-ea"/>
              </a:rPr>
              <a:t>虐待は不適切なケアの</a:t>
            </a:r>
            <a:r>
              <a:rPr lang="ja-JP" altLang="en-US" sz="6000" u="sng" dirty="0" smtClean="0">
                <a:latin typeface="+mn-ea"/>
              </a:rPr>
              <a:t>延長にある</a:t>
            </a:r>
            <a:endParaRPr lang="en-US" altLang="ja-JP" sz="6000" u="sng" dirty="0" smtClean="0">
              <a:latin typeface="+mn-ea"/>
            </a:endParaRPr>
          </a:p>
          <a:p>
            <a:pPr>
              <a:lnSpc>
                <a:spcPct val="120000"/>
              </a:lnSpc>
              <a:buFont typeface="Wingdings 3" charset="2"/>
              <a:buNone/>
            </a:pPr>
            <a:endParaRPr lang="en-US" altLang="ja-JP" sz="6000" dirty="0">
              <a:latin typeface="+mn-ea"/>
            </a:endParaRPr>
          </a:p>
          <a:p>
            <a:pPr>
              <a:lnSpc>
                <a:spcPct val="120000"/>
              </a:lnSpc>
            </a:pPr>
            <a:r>
              <a:rPr lang="ja-JP" altLang="en-US" sz="9600" dirty="0">
                <a:solidFill>
                  <a:schemeClr val="accent4">
                    <a:lumMod val="75000"/>
                  </a:schemeClr>
                </a:solidFill>
                <a:latin typeface="+mn-ea"/>
              </a:rPr>
              <a:t>　</a:t>
            </a:r>
            <a:r>
              <a:rPr lang="ja-JP" altLang="en-US" sz="9600" dirty="0" smtClean="0">
                <a:latin typeface="+mn-ea"/>
              </a:rPr>
              <a:t>不適切なケアは</a:t>
            </a:r>
            <a:r>
              <a:rPr lang="ja-JP" altLang="en-US" sz="9600" dirty="0">
                <a:latin typeface="+mn-ea"/>
              </a:rPr>
              <a:t>「</a:t>
            </a:r>
            <a:r>
              <a:rPr lang="ja-JP" altLang="en-US" sz="9600" b="1" dirty="0">
                <a:latin typeface="+mn-ea"/>
              </a:rPr>
              <a:t>虐待の芽」</a:t>
            </a:r>
            <a:r>
              <a:rPr lang="ja-JP" altLang="en-US" sz="9600" dirty="0">
                <a:latin typeface="+mn-ea"/>
              </a:rPr>
              <a:t>！</a:t>
            </a:r>
            <a:endParaRPr lang="en-US" altLang="ja-JP" sz="9600" dirty="0">
              <a:latin typeface="+mn-ea"/>
            </a:endParaRPr>
          </a:p>
          <a:p>
            <a:pPr algn="r">
              <a:lnSpc>
                <a:spcPct val="120000"/>
              </a:lnSpc>
              <a:buFont typeface="Wingdings 3" charset="2"/>
              <a:buNone/>
            </a:pPr>
            <a:r>
              <a:rPr lang="ja-JP" altLang="en-US" sz="9600" dirty="0">
                <a:latin typeface="+mn-ea"/>
              </a:rPr>
              <a:t>　　　　</a:t>
            </a:r>
            <a:r>
              <a:rPr lang="ja-JP" altLang="en-US" sz="6000" dirty="0">
                <a:latin typeface="+mn-ea"/>
              </a:rPr>
              <a:t>つまり、広い意味で</a:t>
            </a:r>
            <a:r>
              <a:rPr lang="ja-JP" altLang="en-US" sz="6000" b="1" dirty="0">
                <a:latin typeface="+mn-ea"/>
              </a:rPr>
              <a:t>虐待</a:t>
            </a:r>
            <a:r>
              <a:rPr lang="ja-JP" altLang="en-US" sz="6000" dirty="0">
                <a:latin typeface="+mn-ea"/>
              </a:rPr>
              <a:t>である！</a:t>
            </a:r>
            <a:endParaRPr lang="ja-JP" altLang="en-US" sz="4400" dirty="0">
              <a:latin typeface="+mn-ea"/>
            </a:endParaRPr>
          </a:p>
          <a:p>
            <a:pPr marL="82296" indent="0">
              <a:buNone/>
            </a:pPr>
            <a:endParaRPr kumimoji="1" lang="ja-JP" altLang="en-US" sz="4200" b="1" dirty="0">
              <a:solidFill>
                <a:schemeClr val="tx1"/>
              </a:solidFill>
              <a:latin typeface="+mj-ea"/>
              <a:ea typeface="+mj-ea"/>
            </a:endParaRPr>
          </a:p>
        </p:txBody>
      </p:sp>
      <p:sp>
        <p:nvSpPr>
          <p:cNvPr id="5" name="スライド番号プレースホルダー 4"/>
          <p:cNvSpPr>
            <a:spLocks noGrp="1"/>
          </p:cNvSpPr>
          <p:nvPr>
            <p:ph type="sldNum" sz="quarter" idx="12"/>
          </p:nvPr>
        </p:nvSpPr>
        <p:spPr/>
        <p:txBody>
          <a:bodyPr/>
          <a:lstStyle/>
          <a:p>
            <a:fld id="{F1C4FAAB-8560-4F61-B407-024CF06E6F85}" type="slidenum">
              <a:rPr kumimoji="1" lang="ja-JP" altLang="en-US" smtClean="0"/>
              <a:pPr/>
              <a:t>23</a:t>
            </a:fld>
            <a:endParaRPr kumimoji="1" lang="ja-JP" altLang="en-US"/>
          </a:p>
        </p:txBody>
      </p:sp>
      <p:sp>
        <p:nvSpPr>
          <p:cNvPr id="2" name="下矢印 1"/>
          <p:cNvSpPr/>
          <p:nvPr/>
        </p:nvSpPr>
        <p:spPr>
          <a:xfrm>
            <a:off x="3347864" y="3861048"/>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053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Autofit/>
          </a:bodyPr>
          <a:lstStyle/>
          <a:p>
            <a:pPr>
              <a:defRPr/>
            </a:pPr>
            <a:r>
              <a:rPr lang="ja-JP" altLang="en-US" dirty="0" smtClean="0">
                <a:solidFill>
                  <a:schemeClr val="tx1"/>
                </a:solidFill>
                <a:latin typeface="+mj-ea"/>
              </a:rPr>
              <a:t>どうやって虐待を防いでいくか</a:t>
            </a:r>
            <a:endParaRPr lang="ja-JP" altLang="en-US" dirty="0">
              <a:solidFill>
                <a:schemeClr val="tx1"/>
              </a:solidFill>
              <a:latin typeface="+mj-ea"/>
            </a:endParaRPr>
          </a:p>
        </p:txBody>
      </p:sp>
      <p:sp>
        <p:nvSpPr>
          <p:cNvPr id="26627" name="コンテンツ プレースホルダー 2"/>
          <p:cNvSpPr>
            <a:spLocks noGrp="1"/>
          </p:cNvSpPr>
          <p:nvPr>
            <p:ph idx="1"/>
          </p:nvPr>
        </p:nvSpPr>
        <p:spPr>
          <a:xfrm>
            <a:off x="685800" y="2121408"/>
            <a:ext cx="7772400" cy="4516502"/>
          </a:xfrm>
        </p:spPr>
        <p:txBody>
          <a:bodyPr>
            <a:normAutofit fontScale="92500"/>
          </a:bodyPr>
          <a:lstStyle/>
          <a:p>
            <a:pPr>
              <a:lnSpc>
                <a:spcPct val="110000"/>
              </a:lnSpc>
              <a:defRPr/>
            </a:pPr>
            <a:r>
              <a:rPr lang="ja-JP" altLang="en-US" sz="3200" dirty="0" smtClean="0">
                <a:latin typeface="+mn-ea"/>
              </a:rPr>
              <a:t>まずは、</a:t>
            </a:r>
            <a:r>
              <a:rPr lang="en-US" altLang="ja-JP" sz="3200" dirty="0" smtClean="0">
                <a:latin typeface="+mn-ea"/>
              </a:rPr>
              <a:t>｢</a:t>
            </a:r>
            <a:r>
              <a:rPr lang="ja-JP" altLang="en-US" sz="3200" dirty="0" smtClean="0">
                <a:latin typeface="+mn-ea"/>
              </a:rPr>
              <a:t>虐待</a:t>
            </a:r>
            <a:r>
              <a:rPr lang="en-US" altLang="ja-JP" sz="3200" dirty="0" smtClean="0">
                <a:latin typeface="+mn-ea"/>
              </a:rPr>
              <a:t>｣</a:t>
            </a:r>
            <a:r>
              <a:rPr lang="ja-JP" altLang="en-US" sz="3200" dirty="0" smtClean="0">
                <a:latin typeface="+mn-ea"/>
              </a:rPr>
              <a:t>を正しく理解する</a:t>
            </a:r>
            <a:endParaRPr lang="en-US" altLang="ja-JP" sz="3200" dirty="0" smtClean="0">
              <a:latin typeface="+mn-ea"/>
            </a:endParaRPr>
          </a:p>
          <a:p>
            <a:pPr marL="0" indent="0">
              <a:buFont typeface="Wingdings" panose="05000000000000000000" pitchFamily="2" charset="2"/>
              <a:buNone/>
              <a:defRPr/>
            </a:pPr>
            <a:endParaRPr lang="en-US" altLang="ja-JP" sz="3200" dirty="0" smtClean="0">
              <a:latin typeface="+mn-ea"/>
            </a:endParaRPr>
          </a:p>
          <a:p>
            <a:pPr>
              <a:defRPr/>
            </a:pPr>
            <a:r>
              <a:rPr lang="ja-JP" altLang="en-US" sz="3200" dirty="0" smtClean="0">
                <a:latin typeface="+mn-ea"/>
              </a:rPr>
              <a:t>「虐待の芽」を早期発見、早期解決に導く</a:t>
            </a:r>
            <a:endParaRPr lang="en-US" altLang="ja-JP" sz="3200" dirty="0" smtClean="0">
              <a:latin typeface="+mn-ea"/>
            </a:endParaRPr>
          </a:p>
          <a:p>
            <a:pPr marL="0" indent="0">
              <a:buFont typeface="Wingdings" panose="05000000000000000000" pitchFamily="2" charset="2"/>
              <a:buNone/>
              <a:defRPr/>
            </a:pPr>
            <a:r>
              <a:rPr lang="ja-JP" altLang="en-US" sz="3200" dirty="0" smtClean="0">
                <a:latin typeface="+mn-ea"/>
              </a:rPr>
              <a:t>　　　　　　　</a:t>
            </a:r>
            <a:r>
              <a:rPr lang="ja-JP" altLang="en-US" sz="2000" dirty="0" smtClean="0">
                <a:latin typeface="+mn-ea"/>
              </a:rPr>
              <a:t>　　</a:t>
            </a:r>
            <a:r>
              <a:rPr lang="ja-JP" altLang="en-US" sz="2000" dirty="0" smtClean="0">
                <a:solidFill>
                  <a:srgbClr val="002060"/>
                </a:solidFill>
                <a:latin typeface="+mn-ea"/>
              </a:rPr>
              <a:t>そうなる前に</a:t>
            </a:r>
            <a:endParaRPr lang="en-US" altLang="ja-JP" sz="2000" dirty="0" smtClean="0">
              <a:solidFill>
                <a:srgbClr val="002060"/>
              </a:solidFill>
              <a:latin typeface="+mn-ea"/>
            </a:endParaRPr>
          </a:p>
          <a:p>
            <a:pPr marL="0" indent="0">
              <a:buFont typeface="Wingdings" panose="05000000000000000000" pitchFamily="2" charset="2"/>
              <a:buNone/>
              <a:defRPr/>
            </a:pPr>
            <a:endParaRPr lang="en-US" altLang="ja-JP" sz="1200" dirty="0" smtClean="0">
              <a:solidFill>
                <a:srgbClr val="7030A0"/>
              </a:solidFill>
              <a:latin typeface="+mn-ea"/>
            </a:endParaRPr>
          </a:p>
          <a:p>
            <a:pPr>
              <a:defRPr/>
            </a:pPr>
            <a:r>
              <a:rPr lang="ja-JP" altLang="en-US" sz="3200" dirty="0" smtClean="0">
                <a:latin typeface="+mn-ea"/>
              </a:rPr>
              <a:t>「虐待」を予防する</a:t>
            </a:r>
            <a:endParaRPr lang="en-US" altLang="ja-JP" sz="3200" dirty="0" smtClean="0">
              <a:latin typeface="+mn-ea"/>
            </a:endParaRPr>
          </a:p>
          <a:p>
            <a:pPr marL="0" indent="0">
              <a:buNone/>
              <a:defRPr/>
            </a:pPr>
            <a:r>
              <a:rPr lang="ja-JP" altLang="en-US" sz="3200" dirty="0">
                <a:latin typeface="+mn-ea"/>
              </a:rPr>
              <a:t>　</a:t>
            </a:r>
            <a:r>
              <a:rPr lang="ja-JP" altLang="en-US" sz="3200" dirty="0" smtClean="0">
                <a:latin typeface="+mn-ea"/>
              </a:rPr>
              <a:t>　　　　＝よりよい支援をする</a:t>
            </a:r>
            <a:endParaRPr lang="en-US" altLang="ja-JP" sz="3200" dirty="0" smtClean="0">
              <a:latin typeface="+mn-ea"/>
            </a:endParaRPr>
          </a:p>
          <a:p>
            <a:pPr marL="0" indent="0">
              <a:buNone/>
              <a:defRPr/>
            </a:pPr>
            <a:r>
              <a:rPr lang="ja-JP" altLang="en-US" sz="3200" dirty="0">
                <a:latin typeface="+mn-ea"/>
              </a:rPr>
              <a:t>　</a:t>
            </a:r>
            <a:r>
              <a:rPr lang="ja-JP" altLang="en-US" sz="3200" dirty="0" smtClean="0">
                <a:latin typeface="+mn-ea"/>
              </a:rPr>
              <a:t>　　　　＝支援の質を向上させる　　</a:t>
            </a:r>
            <a:r>
              <a:rPr lang="ja-JP" altLang="en-US" sz="2000" dirty="0" smtClean="0">
                <a:latin typeface="+mn-ea"/>
              </a:rPr>
              <a:t>　　　　　</a:t>
            </a:r>
            <a:endParaRPr lang="en-US" altLang="ja-JP" sz="2000" dirty="0" smtClean="0">
              <a:latin typeface="+mn-ea"/>
            </a:endParaRPr>
          </a:p>
        </p:txBody>
      </p:sp>
      <p:sp>
        <p:nvSpPr>
          <p:cNvPr id="6" name="スライド番号プレースホルダー 5"/>
          <p:cNvSpPr>
            <a:spLocks noGrp="1"/>
          </p:cNvSpPr>
          <p:nvPr>
            <p:ph type="sldNum" sz="quarter" idx="12"/>
          </p:nvPr>
        </p:nvSpPr>
        <p:spPr/>
        <p:txBody>
          <a:bodyPr/>
          <a:lstStyle/>
          <a:p>
            <a:fld id="{F1C4FAAB-8560-4F61-B407-024CF06E6F85}" type="slidenum">
              <a:rPr kumimoji="1" lang="ja-JP" altLang="en-US" smtClean="0"/>
              <a:pPr/>
              <a:t>24</a:t>
            </a:fld>
            <a:endParaRPr kumimoji="1" lang="ja-JP" altLang="en-US"/>
          </a:p>
        </p:txBody>
      </p:sp>
      <p:sp>
        <p:nvSpPr>
          <p:cNvPr id="3" name="下矢印 2"/>
          <p:cNvSpPr/>
          <p:nvPr/>
        </p:nvSpPr>
        <p:spPr>
          <a:xfrm>
            <a:off x="2987824" y="4091528"/>
            <a:ext cx="937071" cy="633616"/>
          </a:xfrm>
          <a:prstGeom prst="downArrow">
            <a:avLst>
              <a:gd name="adj1" fmla="val 50000"/>
              <a:gd name="adj2" fmla="val 483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角丸四角形吹き出し 3"/>
          <p:cNvSpPr/>
          <p:nvPr/>
        </p:nvSpPr>
        <p:spPr>
          <a:xfrm>
            <a:off x="6948264" y="2348880"/>
            <a:ext cx="2015142" cy="936104"/>
          </a:xfrm>
          <a:prstGeom prst="wedgeRoundRectCallout">
            <a:avLst>
              <a:gd name="adj1" fmla="val -129396"/>
              <a:gd name="adj2" fmla="val 574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・周囲の職員</a:t>
            </a:r>
            <a:endParaRPr kumimoji="1" lang="en-US" altLang="ja-JP" dirty="0" smtClean="0">
              <a:solidFill>
                <a:schemeClr val="tx1"/>
              </a:solidFill>
            </a:endParaRPr>
          </a:p>
          <a:p>
            <a:pPr algn="ctr"/>
            <a:r>
              <a:rPr lang="ja-JP" altLang="en-US" dirty="0" smtClean="0">
                <a:solidFill>
                  <a:schemeClr val="tx1"/>
                </a:solidFill>
              </a:rPr>
              <a:t>・組織とし</a:t>
            </a:r>
            <a:r>
              <a:rPr lang="ja-JP" altLang="en-US" dirty="0">
                <a:solidFill>
                  <a:schemeClr val="tx1"/>
                </a:solidFill>
              </a:rPr>
              <a:t>て</a:t>
            </a:r>
            <a:endParaRPr kumimoji="1" lang="ja-JP" altLang="en-US" dirty="0">
              <a:solidFill>
                <a:schemeClr val="tx1"/>
              </a:solidFill>
            </a:endParaRPr>
          </a:p>
        </p:txBody>
      </p:sp>
      <p:sp>
        <p:nvSpPr>
          <p:cNvPr id="7" name="角丸四角形吹き出し 6"/>
          <p:cNvSpPr/>
          <p:nvPr/>
        </p:nvSpPr>
        <p:spPr>
          <a:xfrm>
            <a:off x="6948264" y="4257092"/>
            <a:ext cx="1800200" cy="1260140"/>
          </a:xfrm>
          <a:prstGeom prst="wedgeRoundRectCallout">
            <a:avLst>
              <a:gd name="adj1" fmla="val -75984"/>
              <a:gd name="adj2" fmla="val 614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支援の方法を</a:t>
            </a:r>
            <a:endParaRPr kumimoji="1" lang="en-US" altLang="ja-JP" dirty="0" smtClean="0">
              <a:solidFill>
                <a:schemeClr val="tx1"/>
              </a:solidFill>
            </a:endParaRPr>
          </a:p>
          <a:p>
            <a:r>
              <a:rPr kumimoji="1" lang="ja-JP" altLang="en-US" dirty="0" smtClean="0">
                <a:solidFill>
                  <a:schemeClr val="tx1"/>
                </a:solidFill>
              </a:rPr>
              <a:t>　　検討し</a:t>
            </a:r>
            <a:endParaRPr kumimoji="1" lang="en-US" altLang="ja-JP" dirty="0" smtClean="0">
              <a:solidFill>
                <a:schemeClr val="tx1"/>
              </a:solidFill>
            </a:endParaRPr>
          </a:p>
          <a:p>
            <a:r>
              <a:rPr kumimoji="1" lang="ja-JP" altLang="en-US" dirty="0" smtClean="0">
                <a:solidFill>
                  <a:schemeClr val="tx1"/>
                </a:solidFill>
              </a:rPr>
              <a:t>　　→共有</a:t>
            </a:r>
            <a:endParaRPr kumimoji="1" lang="en-US" altLang="ja-JP" dirty="0" smtClean="0">
              <a:solidFill>
                <a:schemeClr val="tx1"/>
              </a:solidFill>
            </a:endParaRPr>
          </a:p>
          <a:p>
            <a:r>
              <a:rPr kumimoji="1" lang="ja-JP" altLang="en-US" dirty="0" smtClean="0">
                <a:solidFill>
                  <a:schemeClr val="tx1"/>
                </a:solidFill>
              </a:rPr>
              <a:t>　　→統一</a:t>
            </a:r>
            <a:endParaRPr kumimoji="1" lang="ja-JP" altLang="en-US" dirty="0">
              <a:solidFill>
                <a:schemeClr val="tx1"/>
              </a:solidFill>
            </a:endParaRPr>
          </a:p>
        </p:txBody>
      </p:sp>
    </p:spTree>
    <p:extLst>
      <p:ext uri="{BB962C8B-B14F-4D97-AF65-F5344CB8AC3E}">
        <p14:creationId xmlns:p14="http://schemas.microsoft.com/office/powerpoint/2010/main" val="20204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627">
                                            <p:txEl>
                                              <p:pRg st="5" end="5"/>
                                            </p:txEl>
                                          </p:spTgt>
                                        </p:tgtEl>
                                        <p:attrNameLst>
                                          <p:attrName>style.visibility</p:attrName>
                                        </p:attrNameLst>
                                      </p:cBhvr>
                                      <p:to>
                                        <p:strVal val="visible"/>
                                      </p:to>
                                    </p:set>
                                    <p:animEffect transition="in" filter="fade">
                                      <p:cBhvr>
                                        <p:cTn id="30" dur="500"/>
                                        <p:tgtEl>
                                          <p:spTgt spid="2662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627">
                                            <p:txEl>
                                              <p:pRg st="6" end="6"/>
                                            </p:txEl>
                                          </p:spTgt>
                                        </p:tgtEl>
                                        <p:attrNameLst>
                                          <p:attrName>style.visibility</p:attrName>
                                        </p:attrNameLst>
                                      </p:cBhvr>
                                      <p:to>
                                        <p:strVal val="visible"/>
                                      </p:to>
                                    </p:set>
                                    <p:animEffect transition="in" filter="fade">
                                      <p:cBhvr>
                                        <p:cTn id="35" dur="500"/>
                                        <p:tgtEl>
                                          <p:spTgt spid="26627">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627">
                                            <p:txEl>
                                              <p:pRg st="7" end="7"/>
                                            </p:txEl>
                                          </p:spTgt>
                                        </p:tgtEl>
                                        <p:attrNameLst>
                                          <p:attrName>style.visibility</p:attrName>
                                        </p:attrNameLst>
                                      </p:cBhvr>
                                      <p:to>
                                        <p:strVal val="visible"/>
                                      </p:to>
                                    </p:set>
                                    <p:animEffect transition="in" filter="fade">
                                      <p:cBhvr>
                                        <p:cTn id="38" dur="500"/>
                                        <p:tgtEl>
                                          <p:spTgt spid="2662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3" grpId="0" animBg="1"/>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障害者の権利擁護</a:t>
            </a:r>
            <a:endParaRPr kumimoji="1" lang="ja-JP" altLang="en-US" dirty="0"/>
          </a:p>
        </p:txBody>
      </p:sp>
      <p:sp>
        <p:nvSpPr>
          <p:cNvPr id="3" name="コンテンツ プレースホルダー 2"/>
          <p:cNvSpPr>
            <a:spLocks noGrp="1"/>
          </p:cNvSpPr>
          <p:nvPr>
            <p:ph idx="1"/>
          </p:nvPr>
        </p:nvSpPr>
        <p:spPr>
          <a:xfrm>
            <a:off x="685800" y="2121408"/>
            <a:ext cx="7772400" cy="4516502"/>
          </a:xfrm>
        </p:spPr>
        <p:txBody>
          <a:bodyPr>
            <a:normAutofit/>
          </a:bodyPr>
          <a:lstStyle/>
          <a:p>
            <a:r>
              <a:rPr kumimoji="1" lang="ja-JP" altLang="en-US" sz="2400" dirty="0" smtClean="0"/>
              <a:t>契約の当事者として</a:t>
            </a:r>
            <a:endParaRPr kumimoji="1" lang="en-US" altLang="ja-JP" sz="2400" dirty="0" smtClean="0"/>
          </a:p>
          <a:p>
            <a:pPr marL="0" indent="0">
              <a:buNone/>
            </a:pPr>
            <a:r>
              <a:rPr kumimoji="1" lang="ja-JP" altLang="en-US" sz="2400" dirty="0" smtClean="0"/>
              <a:t>　誰のためのサービスか？　</a:t>
            </a:r>
            <a:endParaRPr kumimoji="1" lang="en-US" altLang="ja-JP" sz="2400" dirty="0" smtClean="0"/>
          </a:p>
          <a:p>
            <a:pPr marL="0" indent="0">
              <a:buNone/>
            </a:pPr>
            <a:endParaRPr kumimoji="1" lang="en-US" altLang="ja-JP" sz="2400" dirty="0" smtClean="0"/>
          </a:p>
          <a:p>
            <a:r>
              <a:rPr kumimoji="1" lang="ja-JP" altLang="en-US" sz="2400" dirty="0" smtClean="0"/>
              <a:t>支援の内容</a:t>
            </a:r>
            <a:endParaRPr kumimoji="1" lang="en-US" altLang="ja-JP" sz="2400" dirty="0" smtClean="0"/>
          </a:p>
          <a:p>
            <a:pPr marL="0" indent="0">
              <a:buNone/>
            </a:pPr>
            <a:r>
              <a:rPr kumimoji="1" lang="ja-JP" altLang="en-US" sz="2400" dirty="0" smtClean="0"/>
              <a:t>　本人がどう感じ・</a:t>
            </a:r>
            <a:r>
              <a:rPr lang="ja-JP" altLang="en-US" sz="2400" dirty="0" smtClean="0"/>
              <a:t>どう理解しているかという視点</a:t>
            </a:r>
            <a:endParaRPr lang="en-US" altLang="ja-JP" sz="2400" dirty="0" smtClean="0"/>
          </a:p>
          <a:p>
            <a:pPr marL="0" indent="0">
              <a:buNone/>
            </a:pPr>
            <a:r>
              <a:rPr lang="ja-JP" altLang="en-US" sz="2400" dirty="0" smtClean="0"/>
              <a:t>　</a:t>
            </a:r>
            <a:endParaRPr lang="en-US" altLang="ja-JP" sz="2400" dirty="0" smtClean="0"/>
          </a:p>
          <a:p>
            <a:r>
              <a:rPr kumimoji="1" lang="ja-JP" altLang="en-US" sz="2400" dirty="0" smtClean="0"/>
              <a:t>家族の意見や思いをどう捉えるか</a:t>
            </a:r>
            <a:endParaRPr kumimoji="1" lang="en-US" altLang="ja-JP" sz="2400" dirty="0" smtClean="0"/>
          </a:p>
          <a:p>
            <a:pPr marL="0" indent="0">
              <a:buNone/>
            </a:pPr>
            <a:r>
              <a:rPr lang="ja-JP" altLang="en-US" sz="2400" dirty="0"/>
              <a:t>　</a:t>
            </a:r>
            <a:r>
              <a:rPr lang="ja-JP" altLang="en-US" sz="2400" dirty="0" smtClean="0"/>
              <a:t>必ずしも本人の思いと同じではない</a:t>
            </a:r>
            <a:endParaRPr kumimoji="1" lang="ja-JP" altLang="en-US" sz="2400" dirty="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25</a:t>
            </a:fld>
            <a:endParaRPr kumimoji="1" lang="ja-JP" altLang="en-US"/>
          </a:p>
        </p:txBody>
      </p:sp>
    </p:spTree>
    <p:extLst>
      <p:ext uri="{BB962C8B-B14F-4D97-AF65-F5344CB8AC3E}">
        <p14:creationId xmlns:p14="http://schemas.microsoft.com/office/powerpoint/2010/main" val="1317084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685800" y="2121408"/>
            <a:ext cx="7990656" cy="4516502"/>
          </a:xfrm>
        </p:spPr>
        <p:txBody>
          <a:bodyPr>
            <a:noAutofit/>
          </a:bodyPr>
          <a:lstStyle/>
          <a:p>
            <a:pPr>
              <a:lnSpc>
                <a:spcPts val="3500"/>
              </a:lnSpc>
            </a:pPr>
            <a:r>
              <a:rPr kumimoji="1" lang="ja-JP" altLang="en-US" sz="2400" dirty="0" smtClean="0"/>
              <a:t>個人として</a:t>
            </a:r>
            <a:r>
              <a:rPr lang="ja-JP" altLang="en-US" sz="2400" dirty="0"/>
              <a:t>⇒１人で抱え込まない</a:t>
            </a:r>
            <a:endParaRPr kumimoji="1" lang="en-US" altLang="ja-JP" sz="2400" dirty="0" smtClean="0"/>
          </a:p>
          <a:p>
            <a:pPr marL="0" indent="0">
              <a:lnSpc>
                <a:spcPts val="3500"/>
              </a:lnSpc>
              <a:buNone/>
            </a:pPr>
            <a:r>
              <a:rPr lang="ja-JP" altLang="en-US" sz="2400" dirty="0"/>
              <a:t>　</a:t>
            </a:r>
            <a:r>
              <a:rPr kumimoji="1" lang="ja-JP" altLang="en-US" sz="2400" dirty="0" smtClean="0"/>
              <a:t>支援に当たる職員は誰でも虐待者になる可能性があると思っておく。</a:t>
            </a:r>
            <a:endParaRPr kumimoji="1" lang="en-US" altLang="ja-JP" sz="2400" dirty="0" smtClean="0"/>
          </a:p>
          <a:p>
            <a:pPr marL="0" indent="0">
              <a:lnSpc>
                <a:spcPts val="1500"/>
              </a:lnSpc>
              <a:buNone/>
            </a:pPr>
            <a:r>
              <a:rPr lang="ja-JP" altLang="en-US" sz="2400" dirty="0" smtClean="0"/>
              <a:t>　　</a:t>
            </a:r>
            <a:endParaRPr lang="en-US" altLang="ja-JP" sz="2400" dirty="0" smtClean="0"/>
          </a:p>
          <a:p>
            <a:pPr>
              <a:lnSpc>
                <a:spcPts val="3500"/>
              </a:lnSpc>
            </a:pPr>
            <a:r>
              <a:rPr lang="ja-JP" altLang="en-US" sz="2400" dirty="0" smtClean="0"/>
              <a:t>同僚として⇒</a:t>
            </a:r>
            <a:r>
              <a:rPr lang="ja-JP" altLang="en-US" sz="2400" dirty="0"/>
              <a:t>「虐待の芽」を早期に気づき→良い支援</a:t>
            </a:r>
            <a:r>
              <a:rPr lang="ja-JP" altLang="en-US" sz="2400" dirty="0" smtClean="0"/>
              <a:t>に</a:t>
            </a:r>
            <a:endParaRPr lang="en-US" altLang="ja-JP" sz="2400" dirty="0"/>
          </a:p>
          <a:p>
            <a:pPr>
              <a:lnSpc>
                <a:spcPts val="1500"/>
              </a:lnSpc>
            </a:pPr>
            <a:endParaRPr lang="en-US" altLang="ja-JP" sz="2400" dirty="0"/>
          </a:p>
          <a:p>
            <a:pPr>
              <a:lnSpc>
                <a:spcPts val="3500"/>
              </a:lnSpc>
            </a:pPr>
            <a:r>
              <a:rPr lang="ja-JP" altLang="en-US" sz="2400" dirty="0" smtClean="0"/>
              <a:t>事業所として</a:t>
            </a:r>
            <a:endParaRPr lang="en-US" altLang="ja-JP" sz="2400" dirty="0" smtClean="0"/>
          </a:p>
          <a:p>
            <a:pPr marL="0" indent="0">
              <a:lnSpc>
                <a:spcPts val="3500"/>
              </a:lnSpc>
              <a:buNone/>
            </a:pPr>
            <a:r>
              <a:rPr lang="ja-JP" altLang="en-US" sz="2400" dirty="0" smtClean="0"/>
              <a:t>　⇒職員のストレスケア、支援の統一、課題や情報共有</a:t>
            </a:r>
            <a:endParaRPr lang="en-US" altLang="ja-JP" sz="2400" dirty="0" smtClean="0"/>
          </a:p>
          <a:p>
            <a:pPr marL="0" indent="0">
              <a:lnSpc>
                <a:spcPts val="3500"/>
              </a:lnSpc>
              <a:buNone/>
            </a:pPr>
            <a:r>
              <a:rPr lang="ja-JP" altLang="en-US" sz="2400" dirty="0"/>
              <a:t>　</a:t>
            </a:r>
            <a:endParaRPr lang="en-US" altLang="ja-JP" sz="2400" dirty="0" smtClean="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26</a:t>
            </a:fld>
            <a:endParaRPr kumimoji="1" lang="ja-JP" altLang="en-US"/>
          </a:p>
        </p:txBody>
      </p:sp>
      <p:pic>
        <p:nvPicPr>
          <p:cNvPr id="5" name="図 4" descr="C:\Users\障害者虐待防止センター\Desktop\end.jpg"/>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38281" y1="64375" x2="55156" y2="62500"/>
                      </a14:backgroundRemoval>
                    </a14:imgEffect>
                  </a14:imgLayer>
                </a14:imgProps>
              </a:ext>
              <a:ext uri="{28A0092B-C50C-407E-A947-70E740481C1C}">
                <a14:useLocalDpi xmlns:a14="http://schemas.microsoft.com/office/drawing/2010/main" val="0"/>
              </a:ext>
            </a:extLst>
          </a:blip>
          <a:srcRect l="23498" t="36941" r="27739" b="36941"/>
          <a:stretch/>
        </p:blipFill>
        <p:spPr bwMode="auto">
          <a:xfrm rot="1234622">
            <a:off x="6232569" y="760667"/>
            <a:ext cx="2628900" cy="1057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2801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109545" y="-1339148"/>
            <a:ext cx="6924913" cy="9793089"/>
          </a:xfrm>
        </p:spPr>
      </p:pic>
      <p:sp>
        <p:nvSpPr>
          <p:cNvPr id="4" name="スライド番号プレースホルダー 3"/>
          <p:cNvSpPr>
            <a:spLocks noGrp="1"/>
          </p:cNvSpPr>
          <p:nvPr>
            <p:ph type="sldNum" sz="quarter" idx="12"/>
          </p:nvPr>
        </p:nvSpPr>
        <p:spPr/>
        <p:txBody>
          <a:bodyPr/>
          <a:lstStyle/>
          <a:p>
            <a:fld id="{64956DDD-D51A-4127-BB0D-D0E24A302CDA}" type="slidenum">
              <a:rPr lang="ja-JP" altLang="en-US" smtClean="0"/>
              <a:pPr/>
              <a:t>27</a:t>
            </a:fld>
            <a:endParaRPr lang="ja-JP" altLang="en-US" dirty="0"/>
          </a:p>
        </p:txBody>
      </p:sp>
    </p:spTree>
    <p:extLst>
      <p:ext uri="{BB962C8B-B14F-4D97-AF65-F5344CB8AC3E}">
        <p14:creationId xmlns:p14="http://schemas.microsoft.com/office/powerpoint/2010/main" val="205265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dirty="0" smtClean="0"/>
              <a:t>虐待防止法</a:t>
            </a:r>
            <a:endParaRPr kumimoji="1" lang="ja-JP" altLang="en-US" dirty="0"/>
          </a:p>
        </p:txBody>
      </p:sp>
      <p:sp>
        <p:nvSpPr>
          <p:cNvPr id="3" name="コンテンツ プレースホルダー 2"/>
          <p:cNvSpPr>
            <a:spLocks noGrp="1"/>
          </p:cNvSpPr>
          <p:nvPr>
            <p:ph idx="1"/>
          </p:nvPr>
        </p:nvSpPr>
        <p:spPr>
          <a:xfrm>
            <a:off x="685800" y="2121408"/>
            <a:ext cx="8277606" cy="4331928"/>
          </a:xfrm>
        </p:spPr>
        <p:txBody>
          <a:bodyPr>
            <a:noAutofit/>
          </a:bodyPr>
          <a:lstStyle/>
          <a:p>
            <a:pPr>
              <a:lnSpc>
                <a:spcPct val="100000"/>
              </a:lnSpc>
              <a:buNone/>
            </a:pPr>
            <a:r>
              <a:rPr lang="en-US" altLang="ja-JP" sz="2800" dirty="0">
                <a:latin typeface="HG丸ｺﾞｼｯｸM-PRO" panose="020F0600000000000000" pitchFamily="50" charset="-128"/>
                <a:ea typeface="HG丸ｺﾞｼｯｸM-PRO" panose="020F0600000000000000" pitchFamily="50" charset="-128"/>
              </a:rPr>
              <a:t>2000</a:t>
            </a:r>
            <a:r>
              <a:rPr lang="ja-JP" altLang="en-US" sz="2800" dirty="0">
                <a:latin typeface="HG丸ｺﾞｼｯｸM-PRO" panose="020F0600000000000000" pitchFamily="50" charset="-128"/>
                <a:ea typeface="HG丸ｺﾞｼｯｸM-PRO" panose="020F0600000000000000" pitchFamily="50" charset="-128"/>
              </a:rPr>
              <a:t>年　児童虐待防止法</a:t>
            </a:r>
            <a:endParaRPr lang="en-US" altLang="ja-JP" sz="2800" dirty="0">
              <a:latin typeface="HG丸ｺﾞｼｯｸM-PRO" panose="020F0600000000000000" pitchFamily="50" charset="-128"/>
              <a:ea typeface="HG丸ｺﾞｼｯｸM-PRO" panose="020F0600000000000000" pitchFamily="50" charset="-128"/>
            </a:endParaRPr>
          </a:p>
          <a:p>
            <a:pPr>
              <a:lnSpc>
                <a:spcPct val="100000"/>
              </a:lnSpc>
              <a:buNone/>
            </a:pPr>
            <a:r>
              <a:rPr lang="en-US" altLang="ja-JP" sz="2800" dirty="0">
                <a:latin typeface="HG丸ｺﾞｼｯｸM-PRO" panose="020F0600000000000000" pitchFamily="50" charset="-128"/>
                <a:ea typeface="HG丸ｺﾞｼｯｸM-PRO" panose="020F0600000000000000" pitchFamily="50" charset="-128"/>
              </a:rPr>
              <a:t>2001</a:t>
            </a:r>
            <a:r>
              <a:rPr lang="ja-JP" altLang="en-US" sz="2800" dirty="0">
                <a:latin typeface="HG丸ｺﾞｼｯｸM-PRO" panose="020F0600000000000000" pitchFamily="50" charset="-128"/>
                <a:ea typeface="HG丸ｺﾞｼｯｸM-PRO" panose="020F0600000000000000" pitchFamily="50" charset="-128"/>
              </a:rPr>
              <a:t>年　配偶者暴力（</a:t>
            </a:r>
            <a:r>
              <a:rPr lang="en-US" altLang="ja-JP" sz="2800" dirty="0">
                <a:latin typeface="HG丸ｺﾞｼｯｸM-PRO" panose="020F0600000000000000" pitchFamily="50" charset="-128"/>
                <a:ea typeface="HG丸ｺﾞｼｯｸM-PRO" panose="020F0600000000000000" pitchFamily="50" charset="-128"/>
              </a:rPr>
              <a:t>DV</a:t>
            </a:r>
            <a:r>
              <a:rPr lang="ja-JP" altLang="en-US" sz="2800" dirty="0">
                <a:latin typeface="HG丸ｺﾞｼｯｸM-PRO" panose="020F0600000000000000" pitchFamily="50" charset="-128"/>
                <a:ea typeface="HG丸ｺﾞｼｯｸM-PRO" panose="020F0600000000000000" pitchFamily="50" charset="-128"/>
              </a:rPr>
              <a:t>）防止法</a:t>
            </a:r>
            <a:endParaRPr lang="en-US" altLang="ja-JP" sz="2800" dirty="0">
              <a:latin typeface="HG丸ｺﾞｼｯｸM-PRO" panose="020F0600000000000000" pitchFamily="50" charset="-128"/>
              <a:ea typeface="HG丸ｺﾞｼｯｸM-PRO" panose="020F0600000000000000" pitchFamily="50" charset="-128"/>
            </a:endParaRPr>
          </a:p>
          <a:p>
            <a:pPr>
              <a:lnSpc>
                <a:spcPct val="100000"/>
              </a:lnSpc>
              <a:buNone/>
            </a:pPr>
            <a:r>
              <a:rPr lang="en-US" altLang="ja-JP" sz="2800" dirty="0">
                <a:latin typeface="HG丸ｺﾞｼｯｸM-PRO" panose="020F0600000000000000" pitchFamily="50" charset="-128"/>
                <a:ea typeface="HG丸ｺﾞｼｯｸM-PRO" panose="020F0600000000000000" pitchFamily="50" charset="-128"/>
              </a:rPr>
              <a:t>2006</a:t>
            </a:r>
            <a:r>
              <a:rPr lang="ja-JP" altLang="en-US" sz="2800" dirty="0">
                <a:latin typeface="HG丸ｺﾞｼｯｸM-PRO" panose="020F0600000000000000" pitchFamily="50" charset="-128"/>
                <a:ea typeface="HG丸ｺﾞｼｯｸM-PRO" panose="020F0600000000000000" pitchFamily="50" charset="-128"/>
              </a:rPr>
              <a:t>年　高齢者虐待防止法</a:t>
            </a:r>
            <a:endParaRPr lang="en-US" altLang="ja-JP" sz="2800" dirty="0">
              <a:latin typeface="HG丸ｺﾞｼｯｸM-PRO" panose="020F0600000000000000" pitchFamily="50" charset="-128"/>
              <a:ea typeface="HG丸ｺﾞｼｯｸM-PRO" panose="020F0600000000000000" pitchFamily="50" charset="-128"/>
            </a:endParaRPr>
          </a:p>
          <a:p>
            <a:pPr>
              <a:lnSpc>
                <a:spcPct val="100000"/>
              </a:lnSpc>
              <a:buNone/>
            </a:pPr>
            <a:r>
              <a:rPr lang="en-US" altLang="ja-JP" sz="2800" dirty="0">
                <a:latin typeface="HG丸ｺﾞｼｯｸM-PRO" panose="020F0600000000000000" pitchFamily="50" charset="-128"/>
                <a:ea typeface="HG丸ｺﾞｼｯｸM-PRO" panose="020F0600000000000000" pitchFamily="50" charset="-128"/>
              </a:rPr>
              <a:t>2006</a:t>
            </a:r>
            <a:r>
              <a:rPr lang="ja-JP" altLang="en-US" sz="2800" dirty="0">
                <a:latin typeface="HG丸ｺﾞｼｯｸM-PRO" panose="020F0600000000000000" pitchFamily="50" charset="-128"/>
                <a:ea typeface="HG丸ｺﾞｼｯｸM-PRO" panose="020F0600000000000000" pitchFamily="50" charset="-128"/>
              </a:rPr>
              <a:t>年　障害者権利条約　採択</a:t>
            </a:r>
            <a:endParaRPr lang="en-US" altLang="ja-JP" sz="2800" dirty="0">
              <a:latin typeface="HG丸ｺﾞｼｯｸM-PRO" panose="020F0600000000000000" pitchFamily="50" charset="-128"/>
              <a:ea typeface="HG丸ｺﾞｼｯｸM-PRO" panose="020F0600000000000000" pitchFamily="50" charset="-128"/>
            </a:endParaRPr>
          </a:p>
          <a:p>
            <a:pPr>
              <a:lnSpc>
                <a:spcPct val="100000"/>
              </a:lnSpc>
              <a:buNone/>
            </a:pPr>
            <a:r>
              <a:rPr lang="en-US" altLang="ja-JP" sz="28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2012</a:t>
            </a:r>
            <a:r>
              <a:rPr lang="ja-JP" altLang="en-US" sz="28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　障害者虐待</a:t>
            </a:r>
            <a:r>
              <a:rPr lang="ja-JP" altLang="en-US" sz="28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防止法</a:t>
            </a:r>
            <a:endParaRPr lang="en-US" altLang="ja-JP" sz="2800" b="1"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100000"/>
              </a:lnSpc>
              <a:buNone/>
            </a:pPr>
            <a:r>
              <a:rPr lang="en-US" altLang="ja-JP" sz="2800" dirty="0" smtClean="0">
                <a:latin typeface="HG丸ｺﾞｼｯｸM-PRO" panose="020F0600000000000000" pitchFamily="50" charset="-128"/>
                <a:ea typeface="HG丸ｺﾞｼｯｸM-PRO" panose="020F0600000000000000" pitchFamily="50" charset="-128"/>
              </a:rPr>
              <a:t>2016</a:t>
            </a:r>
            <a:r>
              <a:rPr lang="ja-JP" altLang="en-US" sz="2800" dirty="0" smtClean="0">
                <a:latin typeface="HG丸ｺﾞｼｯｸM-PRO" panose="020F0600000000000000" pitchFamily="50" charset="-128"/>
                <a:ea typeface="HG丸ｺﾞｼｯｸM-PRO" panose="020F0600000000000000" pitchFamily="50" charset="-128"/>
              </a:rPr>
              <a:t>年</a:t>
            </a:r>
            <a:r>
              <a:rPr lang="ja-JP" altLang="en-US" sz="2800" dirty="0">
                <a:latin typeface="HG丸ｺﾞｼｯｸM-PRO" panose="020F0600000000000000" pitchFamily="50" charset="-128"/>
                <a:ea typeface="HG丸ｺﾞｼｯｸM-PRO" panose="020F0600000000000000" pitchFamily="50" charset="-128"/>
              </a:rPr>
              <a:t>　障害者差別解消法</a:t>
            </a:r>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3</a:t>
            </a:fld>
            <a:endParaRPr kumimoji="1" lang="ja-JP" altLang="en-US"/>
          </a:p>
        </p:txBody>
      </p:sp>
    </p:spTree>
    <p:extLst>
      <p:ext uri="{BB962C8B-B14F-4D97-AF65-F5344CB8AC3E}">
        <p14:creationId xmlns:p14="http://schemas.microsoft.com/office/powerpoint/2010/main" val="3726435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虐待防止法が出来る前</a:t>
            </a:r>
            <a:endParaRPr kumimoji="1" lang="ja-JP" altLang="en-US" dirty="0"/>
          </a:p>
        </p:txBody>
      </p:sp>
      <p:sp>
        <p:nvSpPr>
          <p:cNvPr id="3" name="コンテンツ プレースホルダー 2"/>
          <p:cNvSpPr>
            <a:spLocks noGrp="1"/>
          </p:cNvSpPr>
          <p:nvPr>
            <p:ph idx="1"/>
          </p:nvPr>
        </p:nvSpPr>
        <p:spPr>
          <a:xfrm>
            <a:off x="685800" y="1844824"/>
            <a:ext cx="7918648" cy="4793086"/>
          </a:xfrm>
        </p:spPr>
        <p:txBody>
          <a:bodyPr>
            <a:normAutofit fontScale="70000" lnSpcReduction="20000"/>
          </a:bodyPr>
          <a:lstStyle/>
          <a:p>
            <a:r>
              <a:rPr kumimoji="1" lang="ja-JP" altLang="en-US" dirty="0" smtClean="0"/>
              <a:t>サン・グループ事件</a:t>
            </a:r>
            <a:endParaRPr kumimoji="1" lang="en-US" altLang="ja-JP" dirty="0" smtClean="0"/>
          </a:p>
          <a:p>
            <a:r>
              <a:rPr lang="ja-JP" altLang="en-US" dirty="0"/>
              <a:t>滋賀県</a:t>
            </a:r>
            <a:r>
              <a:rPr lang="ja-JP" altLang="en-US" dirty="0" smtClean="0"/>
              <a:t>五個荘町</a:t>
            </a:r>
            <a:r>
              <a:rPr lang="en-US" altLang="ja-JP" dirty="0" smtClean="0"/>
              <a:t>(</a:t>
            </a:r>
            <a:r>
              <a:rPr lang="ja-JP" altLang="en-US" dirty="0" smtClean="0"/>
              <a:t>現東近江市</a:t>
            </a:r>
            <a:r>
              <a:rPr lang="en-US" altLang="ja-JP" dirty="0" smtClean="0"/>
              <a:t>)</a:t>
            </a:r>
            <a:r>
              <a:rPr lang="ja-JP" altLang="en-US" dirty="0" smtClean="0"/>
              <a:t>の</a:t>
            </a:r>
            <a:r>
              <a:rPr lang="ja-JP" altLang="en-US" dirty="0"/>
              <a:t>肩パッド製造会社「サン・グループ</a:t>
            </a:r>
            <a:r>
              <a:rPr lang="ja-JP" altLang="en-US" dirty="0" smtClean="0"/>
              <a:t>」。</a:t>
            </a:r>
            <a:endParaRPr lang="en-US" altLang="ja-JP" dirty="0" smtClean="0"/>
          </a:p>
          <a:p>
            <a:r>
              <a:rPr lang="ja-JP" altLang="en-US" dirty="0"/>
              <a:t>遅くとも</a:t>
            </a:r>
            <a:r>
              <a:rPr lang="en-US" altLang="ja-JP" dirty="0"/>
              <a:t>1992</a:t>
            </a:r>
            <a:r>
              <a:rPr lang="ja-JP" altLang="en-US" dirty="0"/>
              <a:t>年から虐待が　</a:t>
            </a:r>
            <a:endParaRPr lang="en-US" altLang="ja-JP" dirty="0"/>
          </a:p>
          <a:p>
            <a:pPr marL="180975" indent="-180975">
              <a:lnSpc>
                <a:spcPts val="1300"/>
              </a:lnSpc>
              <a:buNone/>
            </a:pPr>
            <a:r>
              <a:rPr lang="ja-JP" altLang="en-US" dirty="0"/>
              <a:t>　女性従業員の髪をバリカンで丸刈りにする。逃げ出した従業員を連れ戻し、鎖で縛り上げる。殴る蹴るなどの暴力。サラ金に借金をさせる。手錠、足枷をする。寝袋に入れてガムテープで縛る。裸足で走らせる。アホボケなどの暴言。</a:t>
            </a:r>
            <a:endParaRPr lang="en-US" altLang="ja-JP" dirty="0"/>
          </a:p>
          <a:p>
            <a:pPr marL="0" indent="0">
              <a:lnSpc>
                <a:spcPct val="70000"/>
              </a:lnSpc>
              <a:buNone/>
            </a:pPr>
            <a:r>
              <a:rPr lang="ja-JP" altLang="en-US" dirty="0"/>
              <a:t>　暖房も入れず仕事をさせる。長時間労働。違法な低賃金で働かせる。</a:t>
            </a:r>
            <a:endParaRPr lang="en-US" altLang="ja-JP" dirty="0"/>
          </a:p>
          <a:p>
            <a:pPr marL="0" indent="0">
              <a:lnSpc>
                <a:spcPct val="70000"/>
              </a:lnSpc>
              <a:buNone/>
            </a:pPr>
            <a:r>
              <a:rPr lang="ja-JP" altLang="en-US" dirty="0" smtClean="0"/>
              <a:t>    統合</a:t>
            </a:r>
            <a:r>
              <a:rPr lang="ja-JP" altLang="en-US" dirty="0"/>
              <a:t>失調症の薬を取り上げ死亡させた疑いも。</a:t>
            </a:r>
            <a:endParaRPr lang="en-US" altLang="ja-JP" dirty="0"/>
          </a:p>
          <a:p>
            <a:r>
              <a:rPr lang="ja-JP" altLang="en-US" dirty="0" smtClean="0"/>
              <a:t>刑事</a:t>
            </a:r>
            <a:endParaRPr lang="en-US" altLang="ja-JP" dirty="0" smtClean="0"/>
          </a:p>
          <a:p>
            <a:pPr marL="0" indent="0">
              <a:buNone/>
            </a:pPr>
            <a:r>
              <a:rPr lang="ja-JP" altLang="en-US" dirty="0" smtClean="0"/>
              <a:t>　元</a:t>
            </a:r>
            <a:r>
              <a:rPr lang="ja-JP" altLang="en-US" dirty="0"/>
              <a:t>社長</a:t>
            </a:r>
            <a:r>
              <a:rPr lang="ja-JP" altLang="en-US" dirty="0" smtClean="0"/>
              <a:t>は</a:t>
            </a:r>
            <a:r>
              <a:rPr lang="en-US" altLang="ja-JP" dirty="0" smtClean="0"/>
              <a:t>1997</a:t>
            </a:r>
            <a:r>
              <a:rPr lang="ja-JP" altLang="en-US" dirty="0" smtClean="0"/>
              <a:t>年</a:t>
            </a:r>
            <a:r>
              <a:rPr lang="en-US" altLang="ja-JP" dirty="0" smtClean="0"/>
              <a:t>1</a:t>
            </a:r>
            <a:r>
              <a:rPr lang="ja-JP" altLang="en-US" dirty="0" smtClean="0"/>
              <a:t>月、</a:t>
            </a:r>
            <a:r>
              <a:rPr lang="ja-JP" altLang="en-US" dirty="0"/>
              <a:t>障害基礎年金</a:t>
            </a:r>
            <a:r>
              <a:rPr lang="ja-JP" altLang="en-US" dirty="0" smtClean="0"/>
              <a:t>計</a:t>
            </a:r>
            <a:r>
              <a:rPr lang="en-US" altLang="ja-JP" dirty="0" smtClean="0"/>
              <a:t>1430</a:t>
            </a:r>
            <a:r>
              <a:rPr lang="ja-JP" altLang="en-US" dirty="0" smtClean="0"/>
              <a:t>万円</a:t>
            </a:r>
            <a:r>
              <a:rPr lang="ja-JP" altLang="en-US" dirty="0"/>
              <a:t>を横領した横領罪で懲役１年６月の有罪判決</a:t>
            </a:r>
            <a:endParaRPr lang="en-US" altLang="ja-JP" dirty="0" smtClean="0"/>
          </a:p>
          <a:p>
            <a:r>
              <a:rPr lang="ja-JP" altLang="en-US" dirty="0" smtClean="0"/>
              <a:t>民事　</a:t>
            </a:r>
            <a:r>
              <a:rPr lang="en-US" altLang="ja-JP" dirty="0" smtClean="0"/>
              <a:t>2003</a:t>
            </a:r>
            <a:r>
              <a:rPr lang="ja-JP" altLang="en-US" dirty="0" smtClean="0"/>
              <a:t>年</a:t>
            </a:r>
            <a:endParaRPr lang="en-US" altLang="ja-JP" dirty="0"/>
          </a:p>
          <a:p>
            <a:pPr marL="180975" indent="0">
              <a:lnSpc>
                <a:spcPts val="1300"/>
              </a:lnSpc>
              <a:buNone/>
            </a:pPr>
            <a:r>
              <a:rPr lang="ja-JP" altLang="en-US" dirty="0" smtClean="0"/>
              <a:t>労働基準監 </a:t>
            </a:r>
            <a:r>
              <a:rPr lang="ja-JP" altLang="en-US" dirty="0"/>
              <a:t>督署が必要な調査をしていれば、同社への是正勧告が出来たのに措置を怠った</a:t>
            </a:r>
            <a:r>
              <a:rPr lang="ja-JP" altLang="en-US" dirty="0" smtClean="0"/>
              <a:t>、 など</a:t>
            </a:r>
            <a:r>
              <a:rPr lang="ja-JP" altLang="en-US" dirty="0"/>
              <a:t>として国など の違法性を認定した</a:t>
            </a:r>
            <a:endParaRPr kumimoji="1" lang="en-US" altLang="ja-JP" dirty="0" smtClean="0"/>
          </a:p>
          <a:p>
            <a:pPr marL="0" indent="0">
              <a:buNone/>
            </a:pPr>
            <a:r>
              <a:rPr lang="ja-JP" altLang="en-US" dirty="0" smtClean="0"/>
              <a:t>　県：施設から就職後のアフターフォローの義務違反</a:t>
            </a:r>
            <a:endParaRPr lang="en-US" altLang="ja-JP" dirty="0" smtClean="0"/>
          </a:p>
          <a:p>
            <a:pPr marL="0" indent="0">
              <a:buNone/>
            </a:pPr>
            <a:r>
              <a:rPr lang="ja-JP" altLang="en-US" dirty="0" smtClean="0"/>
              <a:t>　国：手紙を無視し権限を行使しなかった　　　　　計２億６千万の支払い</a:t>
            </a:r>
            <a:endParaRPr lang="en-US" altLang="ja-JP" dirty="0" smtClean="0"/>
          </a:p>
          <a:p>
            <a:r>
              <a:rPr kumimoji="1" lang="ja-JP" altLang="en-US" dirty="0" smtClean="0"/>
              <a:t>滋賀県　障害者１１０番の設置</a:t>
            </a:r>
            <a:endParaRPr kumimoji="1" lang="en-US" altLang="ja-JP" dirty="0" smtClean="0"/>
          </a:p>
          <a:p>
            <a:r>
              <a:rPr kumimoji="1" lang="ja-JP" altLang="en-US" dirty="0" smtClean="0"/>
              <a:t>行政が適切に対応するために</a:t>
            </a:r>
            <a:endParaRPr kumimoji="1" lang="ja-JP" altLang="en-US" dirty="0"/>
          </a:p>
        </p:txBody>
      </p:sp>
      <p:sp>
        <p:nvSpPr>
          <p:cNvPr id="4" name="スライド番号プレースホルダー 3"/>
          <p:cNvSpPr>
            <a:spLocks noGrp="1"/>
          </p:cNvSpPr>
          <p:nvPr>
            <p:ph type="sldNum" sz="quarter" idx="12"/>
          </p:nvPr>
        </p:nvSpPr>
        <p:spPr/>
        <p:txBody>
          <a:bodyPr/>
          <a:lstStyle/>
          <a:p>
            <a:fld id="{64956DDD-D51A-4127-BB0D-D0E24A302CDA}" type="slidenum">
              <a:rPr lang="ja-JP" altLang="en-US" smtClean="0"/>
              <a:pPr/>
              <a:t>4</a:t>
            </a:fld>
            <a:endParaRPr lang="ja-JP" altLang="en-US" dirty="0"/>
          </a:p>
        </p:txBody>
      </p:sp>
    </p:spTree>
    <p:extLst>
      <p:ext uri="{BB962C8B-B14F-4D97-AF65-F5344CB8AC3E}">
        <p14:creationId xmlns:p14="http://schemas.microsoft.com/office/powerpoint/2010/main" val="246411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障害者虐待の</a:t>
            </a:r>
            <a:r>
              <a:rPr lang="ja-JP" altLang="ja-JP" dirty="0" smtClean="0"/>
              <a:t>定義</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ja-JP" sz="2400" dirty="0" smtClean="0"/>
              <a:t>「</a:t>
            </a:r>
            <a:r>
              <a:rPr lang="ja-JP" altLang="ja-JP" sz="2400" dirty="0"/>
              <a:t>障害者」とは</a:t>
            </a:r>
            <a:r>
              <a:rPr lang="ja-JP" altLang="ja-JP" sz="2400" dirty="0" smtClean="0"/>
              <a:t>、</a:t>
            </a:r>
            <a:r>
              <a:rPr lang="en-US" altLang="ja-JP" sz="2400" dirty="0" smtClean="0"/>
              <a:t>(</a:t>
            </a:r>
            <a:r>
              <a:rPr lang="ja-JP" altLang="en-US" sz="2400" dirty="0" smtClean="0"/>
              <a:t>障害者基本法第２条１項</a:t>
            </a:r>
            <a:r>
              <a:rPr lang="en-US" altLang="ja-JP" sz="2400" dirty="0" smtClean="0"/>
              <a:t>)</a:t>
            </a:r>
          </a:p>
          <a:p>
            <a:pPr marL="0" indent="0">
              <a:buNone/>
            </a:pPr>
            <a:r>
              <a:rPr lang="ja-JP" altLang="ja-JP" sz="2400" dirty="0" smtClean="0"/>
              <a:t>身体</a:t>
            </a:r>
            <a:r>
              <a:rPr lang="ja-JP" altLang="ja-JP" sz="2400" dirty="0"/>
              <a:t>障害、知的障害、精神障害その他心身の機能の障害がある人で、障害及び社会的障壁により継続的に日常生活・社会生活に相当な制限を受ける状態にある人</a:t>
            </a:r>
            <a:r>
              <a:rPr lang="ja-JP" altLang="ja-JP" sz="2400" dirty="0" smtClean="0"/>
              <a:t>。</a:t>
            </a:r>
            <a:endParaRPr lang="en-US" altLang="ja-JP" sz="2400" dirty="0" smtClean="0"/>
          </a:p>
          <a:p>
            <a:pPr marL="0" indent="0">
              <a:buNone/>
            </a:pPr>
            <a:r>
              <a:rPr lang="ja-JP" altLang="en-US" sz="2400" dirty="0" smtClean="0"/>
              <a:t>＊</a:t>
            </a:r>
            <a:r>
              <a:rPr lang="ja-JP" altLang="ja-JP" sz="2400" dirty="0" smtClean="0"/>
              <a:t>障害者</a:t>
            </a:r>
            <a:r>
              <a:rPr lang="ja-JP" altLang="ja-JP" sz="2400" dirty="0"/>
              <a:t>手帳の有無は問わない。</a:t>
            </a:r>
          </a:p>
          <a:p>
            <a:pPr marL="0" indent="0">
              <a:lnSpc>
                <a:spcPts val="1100"/>
              </a:lnSpc>
              <a:buNone/>
            </a:pPr>
            <a:endParaRPr lang="en-US" altLang="ja-JP" sz="2400" dirty="0" smtClean="0"/>
          </a:p>
          <a:p>
            <a:r>
              <a:rPr lang="ja-JP" altLang="en-US" sz="2400" dirty="0" smtClean="0"/>
              <a:t>差別との違い　虐待とは</a:t>
            </a:r>
            <a:endParaRPr lang="en-US" altLang="ja-JP" sz="2400" dirty="0" smtClean="0"/>
          </a:p>
          <a:p>
            <a:pPr marL="0" indent="0">
              <a:buNone/>
            </a:pPr>
            <a:r>
              <a:rPr lang="ja-JP" altLang="en-US" sz="2400" dirty="0" smtClean="0"/>
              <a:t>＜</a:t>
            </a:r>
            <a:r>
              <a:rPr lang="ja-JP" altLang="en-US" sz="2400" dirty="0"/>
              <a:t>保護する</a:t>
            </a:r>
            <a:r>
              <a:rPr lang="en-US" altLang="ja-JP" sz="2400" dirty="0"/>
              <a:t>―</a:t>
            </a:r>
            <a:r>
              <a:rPr lang="ja-JP" altLang="en-US" sz="2400" dirty="0"/>
              <a:t>保護される＞関係の中</a:t>
            </a:r>
            <a:r>
              <a:rPr lang="ja-JP" altLang="en-US" sz="2400" dirty="0" smtClean="0"/>
              <a:t>で</a:t>
            </a:r>
            <a:endParaRPr lang="en-US" altLang="ja-JP" sz="2400" dirty="0" smtClean="0"/>
          </a:p>
          <a:p>
            <a:pPr marL="0" indent="0">
              <a:buNone/>
            </a:pPr>
            <a:r>
              <a:rPr lang="ja-JP" altLang="en-US" sz="2400" dirty="0" smtClean="0"/>
              <a:t>保護する</a:t>
            </a:r>
            <a:r>
              <a:rPr lang="ja-JP" altLang="en-US" sz="2400" dirty="0"/>
              <a:t>側の権限・責務の不当な行使。</a:t>
            </a:r>
            <a:endParaRPr kumimoji="1" lang="ja-JP" altLang="en-US" sz="2400" dirty="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5</a:t>
            </a:fld>
            <a:endParaRPr kumimoji="1" lang="ja-JP" altLang="en-US" dirty="0"/>
          </a:p>
        </p:txBody>
      </p:sp>
    </p:spTree>
    <p:extLst>
      <p:ext uri="{BB962C8B-B14F-4D97-AF65-F5344CB8AC3E}">
        <p14:creationId xmlns:p14="http://schemas.microsoft.com/office/powerpoint/2010/main" val="184084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障害者虐待の</a:t>
            </a:r>
            <a:r>
              <a:rPr lang="ja-JP" altLang="ja-JP" dirty="0" smtClean="0"/>
              <a:t>定義</a:t>
            </a:r>
            <a:endParaRPr kumimoji="1" lang="ja-JP" altLang="en-US" dirty="0"/>
          </a:p>
        </p:txBody>
      </p:sp>
      <p:sp>
        <p:nvSpPr>
          <p:cNvPr id="3" name="コンテンツ プレースホルダー 2"/>
          <p:cNvSpPr>
            <a:spLocks noGrp="1"/>
          </p:cNvSpPr>
          <p:nvPr>
            <p:ph idx="1"/>
          </p:nvPr>
        </p:nvSpPr>
        <p:spPr>
          <a:xfrm>
            <a:off x="685800" y="2121408"/>
            <a:ext cx="7772400" cy="4516502"/>
          </a:xfrm>
        </p:spPr>
        <p:txBody>
          <a:bodyPr>
            <a:noAutofit/>
          </a:bodyPr>
          <a:lstStyle/>
          <a:p>
            <a:r>
              <a:rPr lang="ja-JP" altLang="ja-JP" sz="2400" dirty="0" smtClean="0"/>
              <a:t>「</a:t>
            </a:r>
            <a:r>
              <a:rPr lang="ja-JP" altLang="ja-JP" sz="2400" dirty="0"/>
              <a:t>障害者虐待」とは、次の３つをいう。</a:t>
            </a:r>
          </a:p>
          <a:p>
            <a:pPr marL="0" indent="0">
              <a:buNone/>
            </a:pPr>
            <a:r>
              <a:rPr lang="ja-JP" altLang="ja-JP" sz="2400" dirty="0"/>
              <a:t>①</a:t>
            </a:r>
            <a:r>
              <a:rPr lang="ja-JP" altLang="ja-JP" sz="2400" u="sng" dirty="0"/>
              <a:t>養護者</a:t>
            </a:r>
            <a:r>
              <a:rPr lang="ja-JP" altLang="ja-JP" sz="2400" dirty="0"/>
              <a:t>による障害者</a:t>
            </a:r>
            <a:r>
              <a:rPr lang="ja-JP" altLang="ja-JP" sz="2400" dirty="0" smtClean="0"/>
              <a:t>虐待</a:t>
            </a:r>
            <a:r>
              <a:rPr lang="ja-JP" altLang="en-US" sz="2400" dirty="0" smtClean="0"/>
              <a:t>　</a:t>
            </a:r>
            <a:endParaRPr lang="en-US" altLang="ja-JP" sz="2400" dirty="0" smtClean="0"/>
          </a:p>
          <a:p>
            <a:pPr marL="0" indent="0">
              <a:buNone/>
            </a:pPr>
            <a:r>
              <a:rPr lang="ja-JP" altLang="en-US" sz="2400" dirty="0" smtClean="0"/>
              <a:t>　</a:t>
            </a:r>
            <a:r>
              <a:rPr lang="ja-JP" altLang="en-US" sz="1600" dirty="0"/>
              <a:t>障害者を</a:t>
            </a:r>
            <a:r>
              <a:rPr lang="ja-JP" altLang="en-US" sz="1600" u="sng" dirty="0"/>
              <a:t>現に養護する</a:t>
            </a:r>
            <a:r>
              <a:rPr lang="ja-JP" altLang="en-US" sz="1600" u="sng" dirty="0" smtClean="0"/>
              <a:t>者</a:t>
            </a:r>
            <a:r>
              <a:rPr lang="ja-JP" altLang="en-US" sz="1600" dirty="0" smtClean="0"/>
              <a:t>／障害者</a:t>
            </a:r>
            <a:r>
              <a:rPr lang="ja-JP" altLang="en-US" sz="1600" dirty="0"/>
              <a:t>福祉施設従事者等及び使用者以外のもの</a:t>
            </a:r>
            <a:endParaRPr lang="en-US" altLang="ja-JP" sz="2400" dirty="0" smtClean="0"/>
          </a:p>
          <a:p>
            <a:pPr marL="0" indent="0">
              <a:lnSpc>
                <a:spcPts val="1000"/>
              </a:lnSpc>
              <a:buNone/>
            </a:pPr>
            <a:endParaRPr lang="en-US" altLang="ja-JP" sz="2400" dirty="0" smtClean="0"/>
          </a:p>
          <a:p>
            <a:pPr marL="0" indent="0">
              <a:buNone/>
            </a:pPr>
            <a:r>
              <a:rPr lang="ja-JP" altLang="ja-JP" sz="2400" dirty="0" smtClean="0"/>
              <a:t>②</a:t>
            </a:r>
            <a:r>
              <a:rPr lang="ja-JP" altLang="ja-JP" sz="2400" dirty="0"/>
              <a:t>障害者福祉施設従事者等による障害者</a:t>
            </a:r>
            <a:r>
              <a:rPr lang="ja-JP" altLang="ja-JP" sz="2400" dirty="0" smtClean="0"/>
              <a:t>虐待</a:t>
            </a:r>
            <a:endParaRPr lang="en-US" altLang="ja-JP" sz="2400" dirty="0" smtClean="0"/>
          </a:p>
          <a:p>
            <a:pPr marL="0" indent="0">
              <a:buNone/>
            </a:pPr>
            <a:r>
              <a:rPr lang="ja-JP" altLang="en-US" sz="2400" dirty="0" smtClean="0"/>
              <a:t>　</a:t>
            </a:r>
            <a:r>
              <a:rPr lang="ja-JP" altLang="en-US" sz="1600" dirty="0" smtClean="0"/>
              <a:t>障害者総合支援法等に規定する福祉サービス等業務</a:t>
            </a:r>
            <a:r>
              <a:rPr lang="ja-JP" altLang="en-US" sz="1600" dirty="0"/>
              <a:t>に従事する者</a:t>
            </a:r>
            <a:endParaRPr lang="ja-JP" altLang="ja-JP" sz="1600" dirty="0"/>
          </a:p>
          <a:p>
            <a:pPr marL="0" indent="0">
              <a:lnSpc>
                <a:spcPts val="1000"/>
              </a:lnSpc>
              <a:buNone/>
            </a:pPr>
            <a:endParaRPr lang="en-US" altLang="ja-JP" sz="2400" dirty="0" smtClean="0"/>
          </a:p>
          <a:p>
            <a:pPr marL="0" indent="0">
              <a:buNone/>
            </a:pPr>
            <a:r>
              <a:rPr lang="ja-JP" altLang="ja-JP" sz="2400" dirty="0" smtClean="0"/>
              <a:t>③</a:t>
            </a:r>
            <a:r>
              <a:rPr lang="ja-JP" altLang="ja-JP" sz="2400" dirty="0"/>
              <a:t>使用者による障害者</a:t>
            </a:r>
            <a:r>
              <a:rPr lang="ja-JP" altLang="ja-JP" sz="2400" dirty="0" smtClean="0"/>
              <a:t>虐待</a:t>
            </a:r>
            <a:r>
              <a:rPr lang="ja-JP" altLang="en-US" sz="2400" dirty="0" smtClean="0"/>
              <a:t>　</a:t>
            </a:r>
            <a:r>
              <a:rPr lang="en-US" altLang="ja-JP" sz="1800" dirty="0"/>
              <a:t>(</a:t>
            </a:r>
            <a:r>
              <a:rPr lang="ja-JP" altLang="en-US" sz="1800" dirty="0" smtClean="0"/>
              <a:t>国</a:t>
            </a:r>
            <a:r>
              <a:rPr lang="ja-JP" altLang="en-US" sz="1800" dirty="0"/>
              <a:t>及び地方公共団体を</a:t>
            </a:r>
            <a:r>
              <a:rPr lang="ja-JP" altLang="en-US" sz="1800" dirty="0" smtClean="0"/>
              <a:t>除く</a:t>
            </a:r>
            <a:r>
              <a:rPr lang="en-US" altLang="ja-JP" sz="1800" dirty="0" smtClean="0"/>
              <a:t>)</a:t>
            </a:r>
          </a:p>
          <a:p>
            <a:pPr marL="0" indent="0">
              <a:buNone/>
            </a:pPr>
            <a:r>
              <a:rPr lang="ja-JP" altLang="en-US" sz="2400" dirty="0"/>
              <a:t>　</a:t>
            </a:r>
            <a:r>
              <a:rPr lang="ja-JP" altLang="en-US" sz="1600" dirty="0" smtClean="0"/>
              <a:t>事業主、</a:t>
            </a:r>
            <a:r>
              <a:rPr lang="ja-JP" altLang="en-US" sz="1600" dirty="0"/>
              <a:t>事業の経営</a:t>
            </a:r>
            <a:r>
              <a:rPr lang="ja-JP" altLang="en-US" sz="1600" dirty="0" smtClean="0"/>
              <a:t>担当者、労働者</a:t>
            </a:r>
            <a:r>
              <a:rPr lang="ja-JP" altLang="en-US" sz="1600" dirty="0"/>
              <a:t>に</a:t>
            </a:r>
            <a:r>
              <a:rPr lang="ja-JP" altLang="en-US" sz="1600" dirty="0" smtClean="0"/>
              <a:t>関して事業</a:t>
            </a:r>
            <a:r>
              <a:rPr lang="ja-JP" altLang="en-US" sz="1600" dirty="0"/>
              <a:t>主のために行為をする</a:t>
            </a:r>
            <a:r>
              <a:rPr lang="ja-JP" altLang="en-US" sz="1600" dirty="0" smtClean="0"/>
              <a:t>者</a:t>
            </a:r>
            <a:endParaRPr lang="en-US" altLang="ja-JP" sz="1600" dirty="0" smtClean="0"/>
          </a:p>
          <a:p>
            <a:pPr marL="0" indent="0">
              <a:lnSpc>
                <a:spcPts val="1100"/>
              </a:lnSpc>
              <a:buNone/>
            </a:pPr>
            <a:endParaRPr lang="en-US" altLang="ja-JP" sz="2400" dirty="0" smtClean="0"/>
          </a:p>
          <a:p>
            <a:pPr marL="0" indent="0">
              <a:lnSpc>
                <a:spcPts val="100"/>
              </a:lnSpc>
              <a:buNone/>
            </a:pPr>
            <a:endParaRPr lang="ja-JP" altLang="ja-JP" sz="2400" dirty="0"/>
          </a:p>
          <a:p>
            <a:pPr lvl="0">
              <a:lnSpc>
                <a:spcPts val="300"/>
              </a:lnSpc>
            </a:pPr>
            <a:r>
              <a:rPr lang="ja-JP" altLang="ja-JP" sz="1400" u="sng" dirty="0"/>
              <a:t>学校</a:t>
            </a:r>
            <a:r>
              <a:rPr lang="ja-JP" altLang="ja-JP" sz="1400" u="sng" dirty="0" smtClean="0"/>
              <a:t>、医療</a:t>
            </a:r>
            <a:r>
              <a:rPr lang="ja-JP" altLang="ja-JP" sz="1400" u="sng" dirty="0"/>
              <a:t>機関、官公署等における虐待については３年をめどに検討する事項となって</a:t>
            </a:r>
            <a:r>
              <a:rPr lang="ja-JP" altLang="ja-JP" sz="1400" u="sng" dirty="0" smtClean="0"/>
              <a:t>い</a:t>
            </a:r>
            <a:r>
              <a:rPr lang="ja-JP" altLang="en-US" sz="1400" u="sng" dirty="0" smtClean="0"/>
              <a:t>た</a:t>
            </a:r>
            <a:endParaRPr lang="ja-JP" altLang="ja-JP" sz="1400" u="sng"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6</a:t>
            </a:fld>
            <a:endParaRPr kumimoji="1" lang="ja-JP" altLang="en-US" dirty="0"/>
          </a:p>
        </p:txBody>
      </p:sp>
    </p:spTree>
    <p:extLst>
      <p:ext uri="{BB962C8B-B14F-4D97-AF65-F5344CB8AC3E}">
        <p14:creationId xmlns:p14="http://schemas.microsoft.com/office/powerpoint/2010/main" val="408773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3224" y="413284"/>
            <a:ext cx="8003232" cy="1647564"/>
          </a:xfrm>
        </p:spPr>
        <p:txBody>
          <a:bodyPr>
            <a:normAutofit/>
          </a:bodyPr>
          <a:lstStyle/>
          <a:p>
            <a:r>
              <a:rPr lang="ja-JP" altLang="ja-JP" dirty="0"/>
              <a:t>虐待の</a:t>
            </a:r>
            <a:r>
              <a:rPr lang="ja-JP" altLang="ja-JP" dirty="0" smtClean="0"/>
              <a:t>類型</a:t>
            </a:r>
            <a:endParaRPr kumimoji="1" lang="ja-JP" altLang="en-US" dirty="0"/>
          </a:p>
        </p:txBody>
      </p:sp>
      <p:sp>
        <p:nvSpPr>
          <p:cNvPr id="3" name="コンテンツ プレースホルダー 2"/>
          <p:cNvSpPr>
            <a:spLocks noGrp="1"/>
          </p:cNvSpPr>
          <p:nvPr>
            <p:ph idx="1"/>
          </p:nvPr>
        </p:nvSpPr>
        <p:spPr>
          <a:xfrm>
            <a:off x="647564" y="1836204"/>
            <a:ext cx="8172908" cy="5265204"/>
          </a:xfrm>
        </p:spPr>
        <p:txBody>
          <a:bodyPr>
            <a:normAutofit/>
          </a:bodyPr>
          <a:lstStyle/>
          <a:p>
            <a:pPr marL="0" indent="0">
              <a:lnSpc>
                <a:spcPts val="2000"/>
              </a:lnSpc>
              <a:buNone/>
            </a:pPr>
            <a:r>
              <a:rPr lang="ja-JP" altLang="ja-JP" b="1" dirty="0"/>
              <a:t>①身体的</a:t>
            </a:r>
            <a:r>
              <a:rPr lang="ja-JP" altLang="ja-JP" b="1" dirty="0" smtClean="0"/>
              <a:t>虐待</a:t>
            </a:r>
            <a:endParaRPr lang="en-US" altLang="ja-JP" b="1" dirty="0" smtClean="0"/>
          </a:p>
          <a:p>
            <a:pPr marL="0" indent="0">
              <a:lnSpc>
                <a:spcPts val="2000"/>
              </a:lnSpc>
              <a:buNone/>
            </a:pPr>
            <a:r>
              <a:rPr lang="ja-JP" altLang="ja-JP" dirty="0" smtClean="0"/>
              <a:t>障害者</a:t>
            </a:r>
            <a:r>
              <a:rPr lang="ja-JP" altLang="ja-JP" dirty="0"/>
              <a:t>の身体に外傷が生じ、若しくは生じるおそれのある暴行を加え、または</a:t>
            </a:r>
            <a:r>
              <a:rPr lang="ja-JP" altLang="ja-JP" u="sng" dirty="0"/>
              <a:t>正当な理由なく</a:t>
            </a:r>
            <a:r>
              <a:rPr lang="ja-JP" altLang="ja-JP" dirty="0"/>
              <a:t>障害者の身体を拘束する</a:t>
            </a:r>
            <a:r>
              <a:rPr lang="ja-JP" altLang="ja-JP" dirty="0" smtClean="0"/>
              <a:t>こと</a:t>
            </a:r>
            <a:endParaRPr lang="en-US" altLang="ja-JP" dirty="0" smtClean="0"/>
          </a:p>
          <a:p>
            <a:pPr marL="0" indent="0">
              <a:lnSpc>
                <a:spcPts val="2000"/>
              </a:lnSpc>
              <a:buNone/>
            </a:pPr>
            <a:r>
              <a:rPr lang="ja-JP" altLang="ja-JP" b="1" dirty="0" smtClean="0"/>
              <a:t>②</a:t>
            </a:r>
            <a:r>
              <a:rPr lang="ja-JP" altLang="ja-JP" b="1" dirty="0"/>
              <a:t>放棄・</a:t>
            </a:r>
            <a:r>
              <a:rPr lang="ja-JP" altLang="ja-JP" b="1" dirty="0" smtClean="0"/>
              <a:t>放置</a:t>
            </a:r>
            <a:r>
              <a:rPr lang="ja-JP" altLang="en-US" b="1" dirty="0" smtClean="0"/>
              <a:t>（ネグレクト）</a:t>
            </a:r>
            <a:endParaRPr lang="en-US" altLang="ja-JP" b="1" dirty="0" smtClean="0"/>
          </a:p>
          <a:p>
            <a:pPr marL="0" indent="0">
              <a:lnSpc>
                <a:spcPts val="2000"/>
              </a:lnSpc>
              <a:buNone/>
            </a:pPr>
            <a:r>
              <a:rPr lang="ja-JP" altLang="ja-JP" dirty="0" smtClean="0"/>
              <a:t>障害者</a:t>
            </a:r>
            <a:r>
              <a:rPr lang="ja-JP" altLang="ja-JP" dirty="0"/>
              <a:t>を衰弱させるような著しい減食又は長時間の放置等による①③④の行為と同様の行為の放置</a:t>
            </a:r>
            <a:r>
              <a:rPr lang="ja-JP" altLang="ja-JP" dirty="0" smtClean="0"/>
              <a:t>等</a:t>
            </a:r>
            <a:endParaRPr lang="en-US" altLang="ja-JP" dirty="0" smtClean="0"/>
          </a:p>
          <a:p>
            <a:pPr marL="0" indent="0">
              <a:lnSpc>
                <a:spcPts val="2000"/>
              </a:lnSpc>
              <a:buNone/>
            </a:pPr>
            <a:r>
              <a:rPr lang="ja-JP" altLang="ja-JP" b="1" dirty="0" smtClean="0"/>
              <a:t>③</a:t>
            </a:r>
            <a:r>
              <a:rPr lang="ja-JP" altLang="ja-JP" b="1" dirty="0"/>
              <a:t>心理的</a:t>
            </a:r>
            <a:r>
              <a:rPr lang="ja-JP" altLang="ja-JP" b="1" dirty="0" smtClean="0"/>
              <a:t>虐待</a:t>
            </a:r>
            <a:endParaRPr lang="en-US" altLang="ja-JP" b="1" dirty="0" smtClean="0"/>
          </a:p>
          <a:p>
            <a:pPr marL="0" indent="0">
              <a:lnSpc>
                <a:spcPts val="2000"/>
              </a:lnSpc>
              <a:buNone/>
            </a:pPr>
            <a:r>
              <a:rPr lang="ja-JP" altLang="ja-JP" dirty="0" smtClean="0"/>
              <a:t>障害者</a:t>
            </a:r>
            <a:r>
              <a:rPr lang="ja-JP" altLang="ja-JP" dirty="0"/>
              <a:t>に対する</a:t>
            </a:r>
            <a:r>
              <a:rPr lang="ja-JP" altLang="ja-JP" u="sng" dirty="0"/>
              <a:t>著しい</a:t>
            </a:r>
            <a:r>
              <a:rPr lang="ja-JP" altLang="ja-JP" dirty="0"/>
              <a:t>暴言又は</a:t>
            </a:r>
            <a:r>
              <a:rPr lang="ja-JP" altLang="ja-JP" u="sng" dirty="0"/>
              <a:t>著しく</a:t>
            </a:r>
            <a:r>
              <a:rPr lang="ja-JP" altLang="ja-JP" dirty="0"/>
              <a:t>拒絶的な対応その他の、障害者に</a:t>
            </a:r>
            <a:r>
              <a:rPr lang="ja-JP" altLang="ja-JP" u="sng" dirty="0"/>
              <a:t>著しい</a:t>
            </a:r>
            <a:r>
              <a:rPr lang="ja-JP" altLang="ja-JP" dirty="0"/>
              <a:t>心理的外傷を与える言動を行う</a:t>
            </a:r>
            <a:r>
              <a:rPr lang="ja-JP" altLang="ja-JP" dirty="0" smtClean="0"/>
              <a:t>こと</a:t>
            </a:r>
            <a:endParaRPr lang="ja-JP" altLang="ja-JP" dirty="0"/>
          </a:p>
          <a:p>
            <a:pPr marL="0" indent="0">
              <a:lnSpc>
                <a:spcPts val="2000"/>
              </a:lnSpc>
              <a:buNone/>
            </a:pPr>
            <a:r>
              <a:rPr lang="ja-JP" altLang="ja-JP" b="1" dirty="0" smtClean="0"/>
              <a:t>④</a:t>
            </a:r>
            <a:r>
              <a:rPr lang="ja-JP" altLang="ja-JP" b="1" dirty="0"/>
              <a:t>性的</a:t>
            </a:r>
            <a:r>
              <a:rPr lang="ja-JP" altLang="ja-JP" b="1" dirty="0" smtClean="0"/>
              <a:t>虐待</a:t>
            </a:r>
            <a:endParaRPr lang="en-US" altLang="ja-JP" b="1" dirty="0" smtClean="0"/>
          </a:p>
          <a:p>
            <a:pPr marL="0" indent="0">
              <a:lnSpc>
                <a:spcPts val="2000"/>
              </a:lnSpc>
              <a:buNone/>
            </a:pPr>
            <a:r>
              <a:rPr lang="ja-JP" altLang="ja-JP" dirty="0" smtClean="0"/>
              <a:t>障害者</a:t>
            </a:r>
            <a:r>
              <a:rPr lang="ja-JP" altLang="ja-JP" dirty="0"/>
              <a:t>にわいせつな行為をすること又は</a:t>
            </a:r>
            <a:r>
              <a:rPr lang="ja-JP" altLang="ja-JP" dirty="0" smtClean="0"/>
              <a:t>障害者</a:t>
            </a:r>
            <a:r>
              <a:rPr lang="ja-JP" altLang="en-US" dirty="0" smtClean="0"/>
              <a:t>に</a:t>
            </a:r>
            <a:r>
              <a:rPr lang="ja-JP" altLang="ja-JP" dirty="0" smtClean="0"/>
              <a:t>わいせつ</a:t>
            </a:r>
            <a:r>
              <a:rPr lang="ja-JP" altLang="ja-JP" dirty="0"/>
              <a:t>な行為</a:t>
            </a:r>
            <a:r>
              <a:rPr lang="ja-JP" altLang="ja-JP" dirty="0" smtClean="0"/>
              <a:t>をさせること</a:t>
            </a:r>
            <a:endParaRPr lang="en-US" altLang="ja-JP" dirty="0" smtClean="0"/>
          </a:p>
          <a:p>
            <a:pPr marL="0" indent="0">
              <a:lnSpc>
                <a:spcPts val="2000"/>
              </a:lnSpc>
              <a:buNone/>
            </a:pPr>
            <a:r>
              <a:rPr lang="ja-JP" altLang="ja-JP" b="1" dirty="0" smtClean="0"/>
              <a:t>⑤</a:t>
            </a:r>
            <a:r>
              <a:rPr lang="ja-JP" altLang="ja-JP" b="1" dirty="0"/>
              <a:t>経済的</a:t>
            </a:r>
            <a:r>
              <a:rPr lang="ja-JP" altLang="ja-JP" b="1" dirty="0" smtClean="0"/>
              <a:t>虐待</a:t>
            </a:r>
            <a:endParaRPr lang="en-US" altLang="ja-JP" b="1" dirty="0" smtClean="0"/>
          </a:p>
          <a:p>
            <a:pPr marL="0" indent="0">
              <a:lnSpc>
                <a:spcPts val="2000"/>
              </a:lnSpc>
              <a:buNone/>
            </a:pPr>
            <a:r>
              <a:rPr lang="ja-JP" altLang="ja-JP" dirty="0" smtClean="0"/>
              <a:t>障害者</a:t>
            </a:r>
            <a:r>
              <a:rPr lang="ja-JP" altLang="ja-JP" dirty="0"/>
              <a:t>から不当に財産上の利益を得る</a:t>
            </a:r>
            <a:r>
              <a:rPr lang="ja-JP" altLang="ja-JP" dirty="0" smtClean="0"/>
              <a:t>こと</a:t>
            </a:r>
            <a:endParaRPr lang="ja-JP"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4956DDD-D51A-4127-BB0D-D0E24A302CDA}" type="slidenum">
              <a:rPr kumimoji="1" lang="ja-JP" altLang="en-US" smtClean="0"/>
              <a:t>7</a:t>
            </a:fld>
            <a:endParaRPr kumimoji="1" lang="ja-JP" altLang="en-US" dirty="0"/>
          </a:p>
        </p:txBody>
      </p:sp>
      <p:grpSp>
        <p:nvGrpSpPr>
          <p:cNvPr id="5" name="Group 3"/>
          <p:cNvGrpSpPr>
            <a:grpSpLocks/>
          </p:cNvGrpSpPr>
          <p:nvPr/>
        </p:nvGrpSpPr>
        <p:grpSpPr bwMode="auto">
          <a:xfrm>
            <a:off x="5508104" y="727632"/>
            <a:ext cx="1384652" cy="1268512"/>
            <a:chOff x="3019" y="12263"/>
            <a:chExt cx="4817" cy="4285"/>
          </a:xfrm>
        </p:grpSpPr>
        <p:sp>
          <p:nvSpPr>
            <p:cNvPr id="6" name="Oval 4"/>
            <p:cNvSpPr>
              <a:spLocks noChangeArrowheads="1"/>
            </p:cNvSpPr>
            <p:nvPr/>
          </p:nvSpPr>
          <p:spPr bwMode="auto">
            <a:xfrm rot="5400000">
              <a:off x="4379" y="13090"/>
              <a:ext cx="2098" cy="4817"/>
            </a:xfrm>
            <a:prstGeom prst="ellipse">
              <a:avLst/>
            </a:prstGeom>
            <a:solidFill>
              <a:srgbClr val="9CC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1029" name="Picture 5" descr="sabetsu_gyakutai_otoshiyori11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5" y="12263"/>
              <a:ext cx="4602"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3995936" y="908720"/>
            <a:ext cx="1271865" cy="1035887"/>
            <a:chOff x="11159" y="7838"/>
            <a:chExt cx="4899" cy="3884"/>
          </a:xfrm>
        </p:grpSpPr>
        <p:sp>
          <p:nvSpPr>
            <p:cNvPr id="8" name="Oval 7"/>
            <p:cNvSpPr>
              <a:spLocks noChangeArrowheads="1"/>
            </p:cNvSpPr>
            <p:nvPr/>
          </p:nvSpPr>
          <p:spPr bwMode="auto">
            <a:xfrm rot="5400000">
              <a:off x="12549" y="8264"/>
              <a:ext cx="2098" cy="4817"/>
            </a:xfrm>
            <a:prstGeom prst="ellipse">
              <a:avLst/>
            </a:prstGeom>
            <a:solidFill>
              <a:srgbClr val="9CC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1032" name="Picture 8" descr="kotoba_bouryoku_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 y="7838"/>
              <a:ext cx="4899" cy="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グループ化 9"/>
          <p:cNvGrpSpPr/>
          <p:nvPr/>
        </p:nvGrpSpPr>
        <p:grpSpPr>
          <a:xfrm>
            <a:off x="7111348" y="596018"/>
            <a:ext cx="1223594" cy="1392822"/>
            <a:chOff x="7111348" y="727632"/>
            <a:chExt cx="1223594" cy="1392822"/>
          </a:xfrm>
        </p:grpSpPr>
        <p:sp>
          <p:nvSpPr>
            <p:cNvPr id="9" name="Oval 9"/>
            <p:cNvSpPr>
              <a:spLocks noChangeArrowheads="1"/>
            </p:cNvSpPr>
            <p:nvPr/>
          </p:nvSpPr>
          <p:spPr bwMode="auto">
            <a:xfrm rot="16200000">
              <a:off x="7405309" y="1190822"/>
              <a:ext cx="635671" cy="1223594"/>
            </a:xfrm>
            <a:prstGeom prst="ellipse">
              <a:avLst/>
            </a:prstGeom>
            <a:solidFill>
              <a:srgbClr val="9CC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1026" name="Picture 2" descr="family_dv_wom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2196" y="727632"/>
              <a:ext cx="1173162" cy="134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48330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88640"/>
            <a:ext cx="7772400" cy="1609344"/>
          </a:xfrm>
        </p:spPr>
        <p:txBody>
          <a:bodyPr>
            <a:normAutofit/>
          </a:bodyPr>
          <a:lstStyle/>
          <a:p>
            <a:r>
              <a:rPr kumimoji="1" lang="ja-JP" altLang="en-US" dirty="0" smtClean="0">
                <a:latin typeface="+mj-ea"/>
              </a:rPr>
              <a:t>障害者虐待防止法の目的</a:t>
            </a:r>
            <a:endParaRPr kumimoji="1" lang="ja-JP" altLang="en-US" dirty="0">
              <a:latin typeface="+mj-ea"/>
            </a:endParaRPr>
          </a:p>
        </p:txBody>
      </p:sp>
      <p:sp>
        <p:nvSpPr>
          <p:cNvPr id="3" name="コンテンツ プレースホルダ 2"/>
          <p:cNvSpPr>
            <a:spLocks noGrp="1"/>
          </p:cNvSpPr>
          <p:nvPr>
            <p:ph idx="1"/>
          </p:nvPr>
        </p:nvSpPr>
        <p:spPr>
          <a:xfrm>
            <a:off x="611560" y="2088696"/>
            <a:ext cx="8352928" cy="4549214"/>
          </a:xfrm>
        </p:spPr>
        <p:txBody>
          <a:bodyPr>
            <a:noAutofit/>
          </a:bodyPr>
          <a:lstStyle/>
          <a:p>
            <a:pPr>
              <a:lnSpc>
                <a:spcPct val="100000"/>
              </a:lnSpc>
            </a:pPr>
            <a:r>
              <a:rPr kumimoji="1" lang="ja-JP" altLang="en-US" sz="2400" u="sng" dirty="0" smtClean="0">
                <a:latin typeface="+mn-ea"/>
              </a:rPr>
              <a:t>虐待に関して国や市などの責務を明確にする</a:t>
            </a:r>
            <a:endParaRPr kumimoji="1" lang="en-US" altLang="ja-JP" sz="2400" u="sng" dirty="0" smtClean="0">
              <a:latin typeface="+mn-ea"/>
            </a:endParaRPr>
          </a:p>
          <a:p>
            <a:pPr>
              <a:lnSpc>
                <a:spcPct val="100000"/>
              </a:lnSpc>
            </a:pPr>
            <a:r>
              <a:rPr kumimoji="1" lang="ja-JP" altLang="en-US" sz="2400" u="sng" dirty="0" smtClean="0">
                <a:latin typeface="+mn-ea"/>
              </a:rPr>
              <a:t>安心して暮らす権利を保障する“</a:t>
            </a:r>
            <a:r>
              <a:rPr kumimoji="1" lang="ja-JP" altLang="en-US" sz="2400" b="1" u="sng" dirty="0" smtClean="0">
                <a:latin typeface="+mn-ea"/>
              </a:rPr>
              <a:t>権利擁護”</a:t>
            </a:r>
            <a:r>
              <a:rPr kumimoji="1" lang="ja-JP" altLang="en-US" sz="2400" u="sng" dirty="0" smtClean="0">
                <a:latin typeface="+mn-ea"/>
              </a:rPr>
              <a:t>を目的</a:t>
            </a:r>
            <a:r>
              <a:rPr kumimoji="1" lang="ja-JP" altLang="en-US" sz="2400" dirty="0" smtClean="0">
                <a:latin typeface="+mn-ea"/>
              </a:rPr>
              <a:t>とする</a:t>
            </a:r>
            <a:endParaRPr kumimoji="1" lang="en-US" altLang="ja-JP" sz="2400" dirty="0" smtClean="0">
              <a:latin typeface="+mn-ea"/>
            </a:endParaRPr>
          </a:p>
          <a:p>
            <a:pPr>
              <a:lnSpc>
                <a:spcPct val="100000"/>
              </a:lnSpc>
            </a:pPr>
            <a:r>
              <a:rPr lang="ja-JP" altLang="en-US" sz="2400" dirty="0" smtClean="0"/>
              <a:t>障害者</a:t>
            </a:r>
            <a:r>
              <a:rPr lang="ja-JP" altLang="en-US" sz="2400" dirty="0"/>
              <a:t>虐待の</a:t>
            </a:r>
            <a:r>
              <a:rPr lang="ja-JP" altLang="en-US" sz="2400" dirty="0" smtClean="0"/>
              <a:t>禁止</a:t>
            </a:r>
            <a:r>
              <a:rPr lang="en-US" altLang="ja-JP" sz="2400" dirty="0" smtClean="0"/>
              <a:t>(</a:t>
            </a:r>
            <a:r>
              <a:rPr lang="ja-JP" altLang="en-US" sz="2400" dirty="0" smtClean="0"/>
              <a:t>虐待防止法</a:t>
            </a:r>
            <a:r>
              <a:rPr lang="en-US" altLang="ja-JP" sz="2400" dirty="0" smtClean="0"/>
              <a:t>3</a:t>
            </a:r>
            <a:r>
              <a:rPr lang="ja-JP" altLang="en-US" sz="2400" dirty="0" smtClean="0"/>
              <a:t>条</a:t>
            </a:r>
            <a:r>
              <a:rPr lang="en-US" altLang="ja-JP" sz="2400" dirty="0" smtClean="0"/>
              <a:t>)</a:t>
            </a:r>
            <a:endParaRPr lang="en-US" altLang="ja-JP" sz="2400" dirty="0"/>
          </a:p>
          <a:p>
            <a:pPr marL="0" indent="0">
              <a:lnSpc>
                <a:spcPct val="100000"/>
              </a:lnSpc>
              <a:buNone/>
            </a:pPr>
            <a:r>
              <a:rPr lang="ja-JP" altLang="en-US" sz="2400" dirty="0"/>
              <a:t>　虐待は障害者の尊厳を阻害するものであり、</a:t>
            </a:r>
            <a:r>
              <a:rPr lang="ja-JP" altLang="en-US" sz="2400" u="sng" dirty="0"/>
              <a:t>防止が大切</a:t>
            </a:r>
            <a:endParaRPr lang="en-US" altLang="ja-JP" sz="2400" u="sng" dirty="0"/>
          </a:p>
          <a:p>
            <a:pPr>
              <a:lnSpc>
                <a:spcPct val="100000"/>
              </a:lnSpc>
            </a:pPr>
            <a:r>
              <a:rPr lang="ja-JP" altLang="en-US" sz="2400" dirty="0" smtClean="0"/>
              <a:t>養護者</a:t>
            </a:r>
            <a:r>
              <a:rPr lang="ja-JP" altLang="en-US" sz="2400" dirty="0"/>
              <a:t>への支援　</a:t>
            </a:r>
            <a:r>
              <a:rPr lang="en-US" altLang="ja-JP" sz="2400" dirty="0"/>
              <a:t>(</a:t>
            </a:r>
            <a:r>
              <a:rPr lang="ja-JP" altLang="en-US" sz="2400" dirty="0"/>
              <a:t>本人の生活の回復のため</a:t>
            </a:r>
            <a:r>
              <a:rPr lang="en-US" altLang="ja-JP" sz="2400" dirty="0"/>
              <a:t>)</a:t>
            </a:r>
          </a:p>
          <a:p>
            <a:pPr marL="0" indent="0">
              <a:lnSpc>
                <a:spcPct val="100000"/>
              </a:lnSpc>
              <a:buNone/>
            </a:pPr>
            <a:r>
              <a:rPr lang="ja-JP" altLang="en-US" sz="2400" dirty="0"/>
              <a:t>　虐待をしようと</a:t>
            </a:r>
            <a:r>
              <a:rPr lang="ja-JP" altLang="en-US" sz="2400" dirty="0" smtClean="0"/>
              <a:t>思って虐待をして</a:t>
            </a:r>
            <a:r>
              <a:rPr lang="ja-JP" altLang="en-US" sz="2400" dirty="0"/>
              <a:t>いる人は少ない</a:t>
            </a:r>
            <a:endParaRPr lang="en-US" altLang="ja-JP" sz="2400" dirty="0"/>
          </a:p>
          <a:p>
            <a:pPr marL="0" indent="0">
              <a:lnSpc>
                <a:spcPct val="100000"/>
              </a:lnSpc>
              <a:buNone/>
            </a:pPr>
            <a:r>
              <a:rPr lang="ja-JP" altLang="en-US" sz="2400" dirty="0"/>
              <a:t>　普段の生活や介護の中にしんどさや困難なことがある</a:t>
            </a:r>
            <a:endParaRPr lang="en-US" altLang="ja-JP" sz="2400" dirty="0"/>
          </a:p>
          <a:p>
            <a:pPr>
              <a:lnSpc>
                <a:spcPct val="100000"/>
              </a:lnSpc>
            </a:pPr>
            <a:r>
              <a:rPr lang="ja-JP" altLang="en-US" sz="2400" dirty="0"/>
              <a:t>虐待の起こる要因を探り→</a:t>
            </a:r>
            <a:r>
              <a:rPr lang="ja-JP" altLang="en-US" sz="2400" u="sng" dirty="0" smtClean="0"/>
              <a:t>適切</a:t>
            </a:r>
            <a:r>
              <a:rPr lang="ja-JP" altLang="en-US" sz="2400" u="sng" dirty="0"/>
              <a:t>な支援に</a:t>
            </a:r>
            <a:r>
              <a:rPr lang="ja-JP" altLang="en-US" sz="2400" u="sng" dirty="0" smtClean="0"/>
              <a:t>つなげる</a:t>
            </a:r>
            <a:endParaRPr lang="en-US" altLang="ja-JP" sz="1600" dirty="0"/>
          </a:p>
          <a:p>
            <a:pPr marL="0" indent="0">
              <a:lnSpc>
                <a:spcPct val="100000"/>
              </a:lnSpc>
              <a:buNone/>
            </a:pPr>
            <a:r>
              <a:rPr lang="ja-JP" altLang="en-US" sz="1600" dirty="0"/>
              <a:t>　</a:t>
            </a:r>
            <a:r>
              <a:rPr lang="ja-JP" altLang="en-US" sz="1600" dirty="0" smtClean="0"/>
              <a:t>　　　　　</a:t>
            </a:r>
            <a:r>
              <a:rPr lang="en-US" altLang="ja-JP" sz="1600" dirty="0" smtClean="0"/>
              <a:t>【</a:t>
            </a:r>
            <a:r>
              <a:rPr lang="ja-JP" altLang="en-US" sz="1800" dirty="0" smtClean="0"/>
              <a:t>警察</a:t>
            </a:r>
            <a:r>
              <a:rPr lang="ja-JP" altLang="en-US" sz="1800" dirty="0"/>
              <a:t>ではない→犯罪者探しや罰したりが目的では</a:t>
            </a:r>
            <a:r>
              <a:rPr lang="ja-JP" altLang="en-US" sz="1800" dirty="0" smtClean="0"/>
              <a:t>ない</a:t>
            </a:r>
            <a:r>
              <a:rPr lang="en-US" altLang="ja-JP" sz="1800" dirty="0" smtClean="0"/>
              <a:t>】</a:t>
            </a:r>
            <a:endParaRPr lang="en-US" altLang="ja-JP" sz="1800" dirty="0"/>
          </a:p>
          <a:p>
            <a:pPr marL="0" indent="0">
              <a:lnSpc>
                <a:spcPct val="100000"/>
              </a:lnSpc>
              <a:buNone/>
            </a:pPr>
            <a:endParaRPr kumimoji="1" lang="en-US" altLang="ja-JP" dirty="0">
              <a:latin typeface="+mn-ea"/>
            </a:endParaRPr>
          </a:p>
        </p:txBody>
      </p:sp>
      <p:sp>
        <p:nvSpPr>
          <p:cNvPr id="5" name="スライド番号プレースホルダー 4"/>
          <p:cNvSpPr>
            <a:spLocks noGrp="1"/>
          </p:cNvSpPr>
          <p:nvPr>
            <p:ph type="sldNum" sz="quarter" idx="12"/>
          </p:nvPr>
        </p:nvSpPr>
        <p:spPr/>
        <p:txBody>
          <a:bodyPr/>
          <a:lstStyle/>
          <a:p>
            <a:fld id="{F1C4FAAB-8560-4F61-B407-024CF06E6F85}" type="slidenum">
              <a:rPr kumimoji="1" lang="ja-JP" altLang="en-US" smtClean="0"/>
              <a:pPr/>
              <a:t>8</a:t>
            </a:fld>
            <a:endParaRPr kumimoji="1" lang="ja-JP" altLang="en-US"/>
          </a:p>
        </p:txBody>
      </p:sp>
      <p:sp>
        <p:nvSpPr>
          <p:cNvPr id="4" name="正方形/長方形 3"/>
          <p:cNvSpPr/>
          <p:nvPr/>
        </p:nvSpPr>
        <p:spPr>
          <a:xfrm>
            <a:off x="611560" y="1268760"/>
            <a:ext cx="7390165" cy="369332"/>
          </a:xfrm>
          <a:prstGeom prst="rect">
            <a:avLst/>
          </a:prstGeom>
          <a:noFill/>
        </p:spPr>
        <p:txBody>
          <a:bodyPr wrap="none" lIns="91440" tIns="45720" rIns="91440" bIns="45720">
            <a:spAutoFit/>
          </a:bodyPr>
          <a:lstStyle/>
          <a:p>
            <a:pPr>
              <a:lnSpc>
                <a:spcPct val="100000"/>
              </a:lnSpc>
              <a:buNone/>
            </a:pPr>
            <a:r>
              <a:rPr lang="ja-JP" altLang="en-US" b="1" u="sng" dirty="0">
                <a:latin typeface="HG丸ｺﾞｼｯｸM-PRO" panose="020F0600000000000000" pitchFamily="50" charset="-128"/>
                <a:ea typeface="HG丸ｺﾞｼｯｸM-PRO" panose="020F0600000000000000" pitchFamily="50" charset="-128"/>
              </a:rPr>
              <a:t>「障害者虐待の防止、障害者の養護者に対する支援等に関する法律」</a:t>
            </a:r>
            <a:endParaRPr lang="en-US" altLang="ja-JP" sz="2000" b="1" u="sng"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50325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r>
              <a:rPr kumimoji="1" lang="ja-JP" altLang="en-US" dirty="0" smtClean="0">
                <a:latin typeface="+mj-ea"/>
              </a:rPr>
              <a:t>「虐待」の考え方</a:t>
            </a:r>
            <a:endParaRPr kumimoji="1" lang="ja-JP" altLang="en-US" dirty="0">
              <a:latin typeface="+mj-ea"/>
            </a:endParaRPr>
          </a:p>
        </p:txBody>
      </p:sp>
      <p:sp>
        <p:nvSpPr>
          <p:cNvPr id="3" name="コンテンツ プレースホルダー 2"/>
          <p:cNvSpPr>
            <a:spLocks noGrp="1"/>
          </p:cNvSpPr>
          <p:nvPr>
            <p:ph idx="1"/>
          </p:nvPr>
        </p:nvSpPr>
        <p:spPr>
          <a:xfrm>
            <a:off x="685800" y="2121408"/>
            <a:ext cx="8277606" cy="4331928"/>
          </a:xfrm>
        </p:spPr>
        <p:txBody>
          <a:bodyPr>
            <a:normAutofit fontScale="92500"/>
          </a:bodyPr>
          <a:lstStyle/>
          <a:p>
            <a:r>
              <a:rPr kumimoji="1" lang="ja-JP" altLang="en-US" sz="3200" dirty="0" smtClean="0">
                <a:latin typeface="+mn-ea"/>
              </a:rPr>
              <a:t>虐待者</a:t>
            </a:r>
            <a:r>
              <a:rPr kumimoji="1" lang="en-US" altLang="ja-JP" sz="3200" dirty="0" smtClean="0">
                <a:latin typeface="+mn-ea"/>
              </a:rPr>
              <a:t>(</a:t>
            </a:r>
            <a:r>
              <a:rPr kumimoji="1" lang="ja-JP" altLang="en-US" sz="3200" dirty="0" smtClean="0">
                <a:latin typeface="+mn-ea"/>
              </a:rPr>
              <a:t>家族・職員</a:t>
            </a:r>
            <a:r>
              <a:rPr kumimoji="1" lang="en-US" altLang="ja-JP" sz="3200" dirty="0" smtClean="0">
                <a:latin typeface="+mn-ea"/>
              </a:rPr>
              <a:t>)</a:t>
            </a:r>
            <a:r>
              <a:rPr kumimoji="1" lang="ja-JP" altLang="en-US" sz="3200" dirty="0" smtClean="0">
                <a:latin typeface="+mn-ea"/>
              </a:rPr>
              <a:t>の自覚がなくても虐待</a:t>
            </a:r>
            <a:endParaRPr kumimoji="1" lang="en-US" altLang="ja-JP" sz="3200" dirty="0" smtClean="0">
              <a:latin typeface="+mn-ea"/>
            </a:endParaRPr>
          </a:p>
          <a:p>
            <a:r>
              <a:rPr kumimoji="1" lang="ja-JP" altLang="en-US" sz="3200" dirty="0" smtClean="0">
                <a:latin typeface="+mn-ea"/>
              </a:rPr>
              <a:t>被虐待者</a:t>
            </a:r>
            <a:r>
              <a:rPr kumimoji="1" lang="en-US" altLang="ja-JP" sz="3200" dirty="0" smtClean="0">
                <a:latin typeface="+mn-ea"/>
              </a:rPr>
              <a:t>(</a:t>
            </a:r>
            <a:r>
              <a:rPr kumimoji="1" lang="ja-JP" altLang="en-US" sz="3200" dirty="0" smtClean="0">
                <a:latin typeface="+mn-ea"/>
              </a:rPr>
              <a:t>本人・利用者</a:t>
            </a:r>
            <a:r>
              <a:rPr kumimoji="1" lang="en-US" altLang="ja-JP" sz="3200" dirty="0" smtClean="0">
                <a:latin typeface="+mn-ea"/>
              </a:rPr>
              <a:t>)</a:t>
            </a:r>
            <a:r>
              <a:rPr kumimoji="1" lang="ja-JP" altLang="en-US" sz="3200" dirty="0" smtClean="0">
                <a:latin typeface="+mn-ea"/>
              </a:rPr>
              <a:t>が言わなくても虐待</a:t>
            </a:r>
            <a:endParaRPr kumimoji="1" lang="en-US" altLang="ja-JP" sz="3200" dirty="0" smtClean="0">
              <a:latin typeface="+mn-ea"/>
            </a:endParaRPr>
          </a:p>
          <a:p>
            <a:pPr marL="0" indent="0">
              <a:buNone/>
            </a:pPr>
            <a:r>
              <a:rPr lang="ja-JP" altLang="en-US" sz="3200" dirty="0">
                <a:latin typeface="+mn-ea"/>
              </a:rPr>
              <a:t>　</a:t>
            </a:r>
            <a:r>
              <a:rPr lang="en-US" altLang="ja-JP" sz="3200" dirty="0" smtClean="0">
                <a:latin typeface="+mn-ea"/>
              </a:rPr>
              <a:t>(</a:t>
            </a:r>
            <a:r>
              <a:rPr lang="ja-JP" altLang="en-US" sz="3200" dirty="0" smtClean="0">
                <a:latin typeface="+mn-ea"/>
              </a:rPr>
              <a:t>自覚は問わない</a:t>
            </a:r>
            <a:r>
              <a:rPr lang="en-US" altLang="ja-JP" sz="3200" dirty="0" smtClean="0">
                <a:latin typeface="+mn-ea"/>
              </a:rPr>
              <a:t>)</a:t>
            </a:r>
          </a:p>
          <a:p>
            <a:pPr marL="0" indent="0">
              <a:buNone/>
            </a:pPr>
            <a:endParaRPr lang="en-US" altLang="ja-JP" sz="3200" dirty="0" smtClean="0">
              <a:latin typeface="+mn-ea"/>
            </a:endParaRPr>
          </a:p>
          <a:p>
            <a:pPr marL="0" indent="0">
              <a:lnSpc>
                <a:spcPct val="120000"/>
              </a:lnSpc>
              <a:buNone/>
            </a:pPr>
            <a:r>
              <a:rPr lang="ja-JP" altLang="en-US" sz="1900" dirty="0" smtClean="0">
                <a:latin typeface="+mn-ea"/>
              </a:rPr>
              <a:t>虐待者</a:t>
            </a:r>
            <a:r>
              <a:rPr lang="ja-JP" altLang="en-US" sz="1900" dirty="0">
                <a:latin typeface="+mn-ea"/>
              </a:rPr>
              <a:t>が、「指導・しつけ・教育」の名の下</a:t>
            </a:r>
            <a:r>
              <a:rPr lang="ja-JP" altLang="en-US" sz="1900" dirty="0" smtClean="0">
                <a:latin typeface="+mn-ea"/>
              </a:rPr>
              <a:t>に「障害者のためには必要な指導だ」と不適切</a:t>
            </a:r>
            <a:r>
              <a:rPr lang="ja-JP" altLang="en-US" sz="1900" dirty="0">
                <a:latin typeface="+mn-ea"/>
              </a:rPr>
              <a:t>な行為を続けていることや、被虐待者が、自身の障害の特性から自分のされていることが虐待だと認識していないことも</a:t>
            </a:r>
            <a:r>
              <a:rPr lang="ja-JP" altLang="en-US" sz="1900" dirty="0" smtClean="0">
                <a:latin typeface="+mn-ea"/>
              </a:rPr>
              <a:t>あります。</a:t>
            </a:r>
            <a:endParaRPr lang="en-US" altLang="ja-JP" sz="1900" dirty="0" smtClean="0">
              <a:latin typeface="+mn-ea"/>
            </a:endParaRPr>
          </a:p>
          <a:p>
            <a:pPr marL="0" indent="0">
              <a:lnSpc>
                <a:spcPct val="120000"/>
              </a:lnSpc>
              <a:buNone/>
            </a:pPr>
            <a:r>
              <a:rPr lang="ja-JP" altLang="en-US" sz="1900" dirty="0" smtClean="0">
                <a:latin typeface="+mn-ea"/>
              </a:rPr>
              <a:t>また</a:t>
            </a:r>
            <a:r>
              <a:rPr lang="ja-JP" altLang="en-US" sz="1900" dirty="0">
                <a:latin typeface="+mn-ea"/>
              </a:rPr>
              <a:t>、長期間にわたって虐待を受けた場合などでは、</a:t>
            </a:r>
            <a:r>
              <a:rPr lang="ja-JP" altLang="en-US" sz="1900" dirty="0" smtClean="0">
                <a:latin typeface="+mn-ea"/>
              </a:rPr>
              <a:t>被虐待者</a:t>
            </a:r>
            <a:r>
              <a:rPr lang="ja-JP" altLang="en-US" sz="1900" dirty="0">
                <a:latin typeface="+mn-ea"/>
              </a:rPr>
              <a:t>が無力感から諦めてしまっていることもあります。</a:t>
            </a:r>
            <a:endParaRPr kumimoji="1" lang="en-US" altLang="ja-JP" sz="1900" dirty="0" smtClean="0">
              <a:latin typeface="+mn-ea"/>
            </a:endParaRPr>
          </a:p>
          <a:p>
            <a:pPr marL="0" indent="0">
              <a:buNone/>
            </a:pPr>
            <a:endParaRPr lang="en-US" altLang="ja-JP" sz="3200" dirty="0">
              <a:latin typeface="+mn-ea"/>
            </a:endParaRPr>
          </a:p>
        </p:txBody>
      </p:sp>
      <p:sp>
        <p:nvSpPr>
          <p:cNvPr id="2" name="スライド番号プレースホルダー 1"/>
          <p:cNvSpPr>
            <a:spLocks noGrp="1"/>
          </p:cNvSpPr>
          <p:nvPr>
            <p:ph type="sldNum" sz="quarter" idx="12"/>
          </p:nvPr>
        </p:nvSpPr>
        <p:spPr/>
        <p:txBody>
          <a:bodyPr/>
          <a:lstStyle/>
          <a:p>
            <a:fld id="{64956DDD-D51A-4127-BB0D-D0E24A302CDA}" type="slidenum">
              <a:rPr kumimoji="1" lang="ja-JP" altLang="en-US" smtClean="0"/>
              <a:t>9</a:t>
            </a:fld>
            <a:endParaRPr kumimoji="1" lang="ja-JP" altLang="en-US"/>
          </a:p>
        </p:txBody>
      </p:sp>
      <p:sp>
        <p:nvSpPr>
          <p:cNvPr id="5" name="正方形/長方形 4"/>
          <p:cNvSpPr/>
          <p:nvPr/>
        </p:nvSpPr>
        <p:spPr>
          <a:xfrm>
            <a:off x="685800" y="4322559"/>
            <a:ext cx="8206680" cy="1986761"/>
          </a:xfrm>
          <a:prstGeom prst="rect">
            <a:avLst/>
          </a:prstGeom>
          <a:noFill/>
          <a:ln w="381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473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視差</Template>
  <TotalTime>3209</TotalTime>
  <Words>1131</Words>
  <Application>Microsoft Office PowerPoint</Application>
  <PresentationFormat>画面に合わせる (4:3)</PresentationFormat>
  <Paragraphs>422</Paragraphs>
  <Slides>27</Slides>
  <Notes>23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AR P明朝体U</vt:lpstr>
      <vt:lpstr>HG丸ｺﾞｼｯｸM-PRO</vt:lpstr>
      <vt:lpstr>HG明朝B</vt:lpstr>
      <vt:lpstr>ＭＳ Ｐゴシック</vt:lpstr>
      <vt:lpstr>ＭＳ 明朝</vt:lpstr>
      <vt:lpstr>Calibri</vt:lpstr>
      <vt:lpstr>Rockwell</vt:lpstr>
      <vt:lpstr>Rockwell Condensed</vt:lpstr>
      <vt:lpstr>Wingdings</vt:lpstr>
      <vt:lpstr>Wingdings 3</vt:lpstr>
      <vt:lpstr>木版活字</vt:lpstr>
      <vt:lpstr>　</vt:lpstr>
      <vt:lpstr>障害者虐待防止法</vt:lpstr>
      <vt:lpstr>虐待防止法</vt:lpstr>
      <vt:lpstr>虐待防止法が出来る前</vt:lpstr>
      <vt:lpstr>障害者虐待の定義</vt:lpstr>
      <vt:lpstr>障害者虐待の定義</vt:lpstr>
      <vt:lpstr>虐待の類型</vt:lpstr>
      <vt:lpstr>障害者虐待防止法の目的</vt:lpstr>
      <vt:lpstr>「虐待」の考え方</vt:lpstr>
      <vt:lpstr>早期発見・早期通報</vt:lpstr>
      <vt:lpstr>虐待対応の流れ　(養護者)</vt:lpstr>
      <vt:lpstr>虐待対応の流れ (施設従事者等)</vt:lpstr>
      <vt:lpstr>調査結果</vt:lpstr>
      <vt:lpstr>大津市</vt:lpstr>
      <vt:lpstr>調査結果</vt:lpstr>
      <vt:lpstr>虐待が起こりやすい構造</vt:lpstr>
      <vt:lpstr>虐待が発見されにくいのは…</vt:lpstr>
      <vt:lpstr>障害者福祉に関わる職員は</vt:lpstr>
      <vt:lpstr>従事者虐待の 　予防、防止について</vt:lpstr>
      <vt:lpstr>こんなことが虐待！</vt:lpstr>
      <vt:lpstr>こんなことは虐待？！</vt:lpstr>
      <vt:lpstr>どこからが虐待？</vt:lpstr>
      <vt:lpstr>不適切なケアは虐待につながる</vt:lpstr>
      <vt:lpstr>どうやって虐待を防いでいくか</vt:lpstr>
      <vt:lpstr>障害者の権利擁護</vt:lpstr>
      <vt:lpstr>まとめ</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重症心身障害児者の人権を考える ～虐待防止法が施行されて</dc:title>
  <dc:creator>soudan</dc:creator>
  <cp:lastModifiedBy>障害者虐待防止センター</cp:lastModifiedBy>
  <cp:revision>202</cp:revision>
  <cp:lastPrinted>2018-10-22T06:11:13Z</cp:lastPrinted>
  <dcterms:created xsi:type="dcterms:W3CDTF">2014-02-18T23:08:48Z</dcterms:created>
  <dcterms:modified xsi:type="dcterms:W3CDTF">2019-01-15T07:49:58Z</dcterms:modified>
</cp:coreProperties>
</file>