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handoutMasterIdLst>
    <p:handoutMasterId r:id="rId9"/>
  </p:handoutMasterIdLst>
  <p:sldIdLst>
    <p:sldId id="256" r:id="rId2"/>
    <p:sldId id="258" r:id="rId3"/>
    <p:sldId id="259" r:id="rId4"/>
    <p:sldId id="260" r:id="rId5"/>
    <p:sldId id="262" r:id="rId6"/>
    <p:sldId id="263" r:id="rId7"/>
    <p:sldId id="257" r:id="rId8"/>
  </p:sldIdLst>
  <p:sldSz cx="12192000" cy="6858000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34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695E1-5D33-4156-9C38-74014A1B2059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8523E-AD4C-4278-9E2F-25521CF73A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197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BD2A-4F5D-4646-A7CF-B4BC78AE2AE7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6E9189A-9B12-4AD9-B739-DDF0429DF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930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BD2A-4F5D-4646-A7CF-B4BC78AE2AE7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E9189A-9B12-4AD9-B739-DDF0429DF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990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BD2A-4F5D-4646-A7CF-B4BC78AE2AE7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E9189A-9B12-4AD9-B739-DDF0429DF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8886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BD2A-4F5D-4646-A7CF-B4BC78AE2AE7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E9189A-9B12-4AD9-B739-DDF0429DF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930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BD2A-4F5D-4646-A7CF-B4BC78AE2AE7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E9189A-9B12-4AD9-B739-DDF0429DF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3366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BD2A-4F5D-4646-A7CF-B4BC78AE2AE7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E9189A-9B12-4AD9-B739-DDF0429DF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655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BD2A-4F5D-4646-A7CF-B4BC78AE2AE7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189A-9B12-4AD9-B739-DDF0429DF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233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BD2A-4F5D-4646-A7CF-B4BC78AE2AE7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189A-9B12-4AD9-B739-DDF0429DF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79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BD2A-4F5D-4646-A7CF-B4BC78AE2AE7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189A-9B12-4AD9-B739-DDF0429DF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18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BD2A-4F5D-4646-A7CF-B4BC78AE2AE7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E9189A-9B12-4AD9-B739-DDF0429DF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9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BD2A-4F5D-4646-A7CF-B4BC78AE2AE7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6E9189A-9B12-4AD9-B739-DDF0429DF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208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BD2A-4F5D-4646-A7CF-B4BC78AE2AE7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6E9189A-9B12-4AD9-B739-DDF0429DF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27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BD2A-4F5D-4646-A7CF-B4BC78AE2AE7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189A-9B12-4AD9-B739-DDF0429DF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91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BD2A-4F5D-4646-A7CF-B4BC78AE2AE7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189A-9B12-4AD9-B739-DDF0429DF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25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BD2A-4F5D-4646-A7CF-B4BC78AE2AE7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189A-9B12-4AD9-B739-DDF0429DF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50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BD2A-4F5D-4646-A7CF-B4BC78AE2AE7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E9189A-9B12-4AD9-B739-DDF0429DF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98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7BD2A-4F5D-4646-A7CF-B4BC78AE2AE7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6E9189A-9B12-4AD9-B739-DDF0429DF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878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ty.atsugi.kanagawa.jp/shiminbenri/iryofukusi/fukushi/shingikai/gyakutaibousinetwark/d032571_d/fil/insatu.xls" TargetMode="External"/><Relationship Id="rId2" Type="http://schemas.openxmlformats.org/officeDocument/2006/relationships/hyperlink" Target="https://www.youtube.com/watch?v=R-JykrXdka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9576" y="476673"/>
            <a:ext cx="7578080" cy="3816423"/>
          </a:xfrm>
        </p:spPr>
        <p:txBody>
          <a:bodyPr/>
          <a:lstStyle/>
          <a:p>
            <a:pPr algn="ctr"/>
            <a:r>
              <a:rPr lang="ja-JP" altLang="en-US" sz="2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大津市自立支援協議会人材育成部主催</a:t>
            </a:r>
            <a:br>
              <a:rPr lang="en-US" altLang="ja-JP" sz="2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2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大津合同中堅研修</a:t>
            </a:r>
            <a:br>
              <a:rPr lang="en-US" altLang="ja-JP" sz="2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2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「中堅さん！一緒に学ぼう！２０１８」</a:t>
            </a:r>
            <a:br>
              <a:rPr lang="en-US" altLang="ja-JP" sz="2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br>
              <a:rPr lang="en-US" altLang="ja-JP" sz="2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2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私の研修ネタ</a:t>
            </a:r>
            <a:br>
              <a:rPr lang="en-US" altLang="ja-JP" sz="2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2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～高齢者虐待防止研修の場合～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999656" y="5157192"/>
            <a:ext cx="6858000" cy="914400"/>
          </a:xfrm>
        </p:spPr>
        <p:txBody>
          <a:bodyPr>
            <a:normAutofit fontScale="92500"/>
          </a:bodyPr>
          <a:lstStyle/>
          <a:p>
            <a:pPr algn="r"/>
            <a:r>
              <a:rPr lang="en-US" altLang="ja-JP" sz="2400" dirty="0"/>
              <a:t>NPO</a:t>
            </a:r>
            <a:r>
              <a:rPr lang="ja-JP" altLang="en-US" sz="2400" dirty="0"/>
              <a:t>法人　甲賀・湖南成年後見センター</a:t>
            </a:r>
            <a:r>
              <a:rPr lang="ja-JP" altLang="en-US" sz="2400" dirty="0" err="1"/>
              <a:t>ぱんじ</a:t>
            </a:r>
            <a:r>
              <a:rPr lang="ja-JP" altLang="en-US" sz="2400" dirty="0"/>
              <a:t>ー</a:t>
            </a:r>
            <a:endParaRPr lang="en-US" altLang="ja-JP" sz="2400" dirty="0"/>
          </a:p>
          <a:p>
            <a:pPr algn="r"/>
            <a:r>
              <a:rPr lang="ja-JP" altLang="en-US" sz="2400" dirty="0"/>
              <a:t>所長　桐高　とよみ</a:t>
            </a:r>
          </a:p>
        </p:txBody>
      </p:sp>
    </p:spTree>
    <p:extLst>
      <p:ext uri="{BB962C8B-B14F-4D97-AF65-F5344CB8AC3E}">
        <p14:creationId xmlns:p14="http://schemas.microsoft.com/office/powerpoint/2010/main" val="663376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ja-JP" altLang="en-US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自己紹介</a:t>
            </a:r>
            <a:endParaRPr kumimoji="1" lang="ja-JP" altLang="en-US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3287292"/>
          </a:xfrm>
        </p:spPr>
        <p:txBody>
          <a:bodyPr>
            <a:normAutofit/>
          </a:bodyPr>
          <a:lstStyle/>
          <a:p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約２０年間　高齢者介護施設で介護職、相談職、ケアマネジャーなどを経験</a:t>
            </a:r>
            <a:endParaRPr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社会福祉士会の活動で、「高齢者・障害者虐待専門職チーム」として、市町の虐待対応担当者に対し助言を行っている。</a:t>
            </a:r>
            <a:endParaRPr kumimoji="1"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現在　成年後見センターでは、被虐待者に対する成年後見制度の利用、意思決定支援の立場として、相談支援を行っている。</a:t>
            </a:r>
          </a:p>
        </p:txBody>
      </p:sp>
    </p:spTree>
    <p:extLst>
      <p:ext uri="{BB962C8B-B14F-4D97-AF65-F5344CB8AC3E}">
        <p14:creationId xmlns:p14="http://schemas.microsoft.com/office/powerpoint/2010/main" val="3577766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①プログラム構成（例）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43392" y="2132856"/>
            <a:ext cx="9383407" cy="377836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romanUcPeriod"/>
            </a:pPr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障害者（高齢者）虐待防止法の理念</a:t>
            </a:r>
            <a:endParaRPr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514350" indent="-514350">
              <a:buFont typeface="+mj-lt"/>
              <a:buAutoNum type="romanUcPeriod"/>
            </a:pPr>
            <a:endParaRPr kumimoji="1"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514350" indent="-514350">
              <a:buFont typeface="+mj-lt"/>
              <a:buAutoNum type="romanUcPeriod"/>
            </a:pPr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権利擁護が重視される背景</a:t>
            </a:r>
            <a:endParaRPr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514350" indent="-514350">
              <a:buFont typeface="+mj-lt"/>
              <a:buAutoNum type="romanUcPeriod"/>
            </a:pPr>
            <a:endParaRPr kumimoji="1"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514350" indent="-514350">
              <a:buFont typeface="+mj-lt"/>
              <a:buAutoNum type="romanUcPeriod"/>
            </a:pPr>
            <a:r>
              <a:rPr kumimoji="1"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障害者（高齢者）虐待の捉え方</a:t>
            </a:r>
            <a:endParaRPr kumimoji="1"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不適切なケアも含まれる</a:t>
            </a:r>
            <a:endParaRPr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514350" indent="-514350">
              <a:buFont typeface="+mj-lt"/>
              <a:buAutoNum type="romanUcPeriod"/>
            </a:pPr>
            <a:endParaRPr kumimoji="1"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514350" indent="-514350">
              <a:buFont typeface="+mj-lt"/>
              <a:buAutoNum type="romanUcPeriod" startAt="4"/>
            </a:pPr>
            <a:r>
              <a:rPr kumimoji="1"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事例の紹介</a:t>
            </a:r>
            <a:endParaRPr kumimoji="1"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551296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ja-JP" altLang="en-US" dirty="0">
                <a:solidFill>
                  <a:schemeClr val="tx1"/>
                </a:solidFill>
              </a:rPr>
              <a:t>②</a:t>
            </a:r>
            <a:r>
              <a:rPr lang="ja-JP" altLang="en-US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講義のポイント</a:t>
            </a:r>
            <a:endParaRPr kumimoji="1" lang="ja-JP" altLang="en-US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43392" y="1905000"/>
            <a:ext cx="9383408" cy="4692352"/>
          </a:xfrm>
        </p:spPr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l"/>
            </a:pPr>
            <a:r>
              <a:rPr kumimoji="1"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事業所が虐待防止に取り組む理由は？</a:t>
            </a:r>
            <a:endParaRPr kumimoji="1" lang="en-US" altLang="ja-JP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・障がいのある方（高齢の方）の権利擁護支援のひとつ</a:t>
            </a:r>
            <a:endParaRPr lang="en-US" altLang="ja-JP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kumimoji="1"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・事業所のケアの質の向上のため</a:t>
            </a:r>
            <a:endParaRPr kumimoji="1" lang="en-US" altLang="ja-JP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l"/>
            </a:pPr>
            <a:endParaRPr lang="en-US" altLang="ja-JP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l"/>
            </a:pPr>
            <a:r>
              <a:rPr kumimoji="1"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虐待対応は、早期発見、早期対応、未然防止が重要！！</a:t>
            </a:r>
            <a:endParaRPr kumimoji="1" lang="en-US" altLang="ja-JP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なぜ、早期発見、早期対応、未然防止が重要なのか・・・</a:t>
            </a:r>
            <a:endParaRPr lang="en-US" altLang="ja-JP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lnSpc>
                <a:spcPct val="90000"/>
              </a:lnSpc>
            </a:pPr>
            <a:endParaRPr lang="en-US" altLang="ja-JP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l"/>
            </a:pP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虐待であるかどうかを決めるものではなく、要因を分析し、その要因に対する取組が重要。</a:t>
            </a:r>
            <a:endParaRPr lang="en-US" altLang="ja-JP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l"/>
            </a:pPr>
            <a:endParaRPr lang="en-US" altLang="ja-JP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l"/>
            </a:pP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一人一人の職員の意識だけではなく、管理職も含めた組織全体で取り組むべきこと</a:t>
            </a:r>
            <a:endParaRPr lang="en-US" altLang="ja-JP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lnSpc>
                <a:spcPct val="90000"/>
              </a:lnSpc>
            </a:pPr>
            <a:endParaRPr lang="en-US" altLang="ja-JP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l"/>
            </a:pPr>
            <a:endParaRPr lang="en-US" altLang="ja-JP" sz="1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4517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事例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4117438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Ａさん　８０歳代　要介護４　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・デイ利用（Ｂ事業所　Ｃ事業所を併用）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・サービス担当者会議で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Ｂ事業所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「最近、嚥下機能が落ちてきていると思う」　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「食べやすい食材を選んで、また、食事形態も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工夫が必要になってきている」「日によって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は食事量も低下</a:t>
            </a:r>
            <a:r>
              <a:rPr lang="ja-JP" altLang="en-US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してして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いる」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Ｃ事業所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「何の問題もなく毎回全量摂取です」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家　族　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「どうしてＣ事業所では食べれるのに、Ｂ事業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所では食べられない日があるんですか！！」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463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2495550" y="381000"/>
            <a:ext cx="7200900" cy="687946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事例</a:t>
            </a:r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>
          <a:xfrm>
            <a:off x="2495550" y="1223495"/>
            <a:ext cx="7200900" cy="472010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>
                <a:latin typeface="+mj-ea"/>
                <a:ea typeface="+mj-ea"/>
              </a:rPr>
              <a:t>・Ｂ事業所介護職員がＣ事業所の食事場面を見学に行った。</a:t>
            </a:r>
            <a:endParaRPr kumimoji="1" lang="en-US" altLang="ja-JP" dirty="0">
              <a:latin typeface="+mj-ea"/>
              <a:ea typeface="+mj-ea"/>
            </a:endParaRPr>
          </a:p>
          <a:p>
            <a:endParaRPr lang="en-US" altLang="ja-JP" dirty="0">
              <a:latin typeface="+mj-ea"/>
              <a:ea typeface="+mj-ea"/>
            </a:endParaRPr>
          </a:p>
          <a:p>
            <a:endParaRPr lang="en-US" altLang="ja-JP" dirty="0">
              <a:latin typeface="+mj-ea"/>
              <a:ea typeface="+mj-ea"/>
            </a:endParaRPr>
          </a:p>
          <a:p>
            <a:endParaRPr lang="en-US" altLang="ja-JP" dirty="0">
              <a:latin typeface="+mj-ea"/>
              <a:ea typeface="+mj-ea"/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2207568" y="4437112"/>
            <a:ext cx="2520280" cy="1800200"/>
          </a:xfrm>
          <a:prstGeom prst="wedgeRoundRectCallout">
            <a:avLst>
              <a:gd name="adj1" fmla="val 74876"/>
              <a:gd name="adj2" fmla="val -38213"/>
              <a:gd name="adj3" fmla="val 16667"/>
            </a:avLst>
          </a:prstGeom>
          <a:noFill/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ごはんをオレンジジュースで流し込む介助は私たちにはできません！！</a:t>
            </a:r>
          </a:p>
        </p:txBody>
      </p:sp>
      <p:sp>
        <p:nvSpPr>
          <p:cNvPr id="12" name="角丸四角形吹き出し 11"/>
          <p:cNvSpPr/>
          <p:nvPr/>
        </p:nvSpPr>
        <p:spPr>
          <a:xfrm>
            <a:off x="2495601" y="2271799"/>
            <a:ext cx="2520280" cy="1800200"/>
          </a:xfrm>
          <a:prstGeom prst="wedgeRoundRectCallout">
            <a:avLst>
              <a:gd name="adj1" fmla="val 64867"/>
              <a:gd name="adj2" fmla="val 23966"/>
              <a:gd name="adj3" fmla="val 16667"/>
            </a:avLst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あんな食事介助できません！！</a:t>
            </a:r>
            <a:endParaRPr lang="en-US" altLang="ja-JP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あれは食事ではない</a:t>
            </a:r>
            <a:r>
              <a:rPr lang="ja-JP" altLang="en-US" dirty="0">
                <a:solidFill>
                  <a:schemeClr val="tx1"/>
                </a:solidFill>
              </a:rPr>
              <a:t>。</a:t>
            </a:r>
          </a:p>
        </p:txBody>
      </p:sp>
      <p:sp>
        <p:nvSpPr>
          <p:cNvPr id="13" name="角丸四角形吹き出し 12"/>
          <p:cNvSpPr/>
          <p:nvPr/>
        </p:nvSpPr>
        <p:spPr>
          <a:xfrm>
            <a:off x="7133661" y="4447926"/>
            <a:ext cx="2520280" cy="1800200"/>
          </a:xfrm>
          <a:prstGeom prst="wedgeRoundRectCallout">
            <a:avLst>
              <a:gd name="adj1" fmla="val -74630"/>
              <a:gd name="adj2" fmla="val -22450"/>
              <a:gd name="adj3" fmla="val 16667"/>
            </a:avLst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どうして全量摂取でなければいけないのですか？</a:t>
            </a:r>
          </a:p>
        </p:txBody>
      </p:sp>
      <p:sp>
        <p:nvSpPr>
          <p:cNvPr id="14" name="角丸四角形吹き出し 13"/>
          <p:cNvSpPr/>
          <p:nvPr/>
        </p:nvSpPr>
        <p:spPr>
          <a:xfrm>
            <a:off x="7167759" y="2348880"/>
            <a:ext cx="2520280" cy="1800200"/>
          </a:xfrm>
          <a:prstGeom prst="wedgeRoundRectCallout">
            <a:avLst>
              <a:gd name="adj1" fmla="val -73379"/>
              <a:gd name="adj2" fmla="val 31848"/>
              <a:gd name="adj3" fmla="val 16667"/>
            </a:avLst>
          </a:prstGeom>
          <a:noFill/>
          <a:ln w="63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Ａさんが苦痛の表情をしながら無理矢理食べさせられていて、見ていられませんでした。</a:t>
            </a:r>
          </a:p>
        </p:txBody>
      </p:sp>
      <p:sp>
        <p:nvSpPr>
          <p:cNvPr id="15" name="円/楕円 14"/>
          <p:cNvSpPr/>
          <p:nvPr/>
        </p:nvSpPr>
        <p:spPr>
          <a:xfrm>
            <a:off x="5447929" y="2492896"/>
            <a:ext cx="1152128" cy="3168352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+mj-ea"/>
                <a:ea typeface="+mj-ea"/>
              </a:rPr>
              <a:t>Ｂ事業所　介護職員</a:t>
            </a:r>
          </a:p>
        </p:txBody>
      </p:sp>
    </p:spTree>
    <p:extLst>
      <p:ext uri="{BB962C8B-B14F-4D97-AF65-F5344CB8AC3E}">
        <p14:creationId xmlns:p14="http://schemas.microsoft.com/office/powerpoint/2010/main" val="196905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ja-JP" altLang="en-US" dirty="0">
                <a:solidFill>
                  <a:schemeClr val="tx1"/>
                </a:solidFill>
              </a:rPr>
              <a:t>その他　資料等</a:t>
            </a:r>
            <a:r>
              <a:rPr lang="ja-JP" altLang="en-US" dirty="0">
                <a:solidFill>
                  <a:schemeClr val="bg1"/>
                </a:solidFill>
              </a:rPr>
              <a:t>　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9376" y="2060848"/>
            <a:ext cx="11521280" cy="375739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ja-JP" altLang="en-US" sz="2400" dirty="0"/>
              <a:t>動画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神戸市高齢者虐待防止　介護従事者研修用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「よりよい介護をめざして」　　　　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</a:t>
            </a:r>
            <a:r>
              <a:rPr lang="en-US" altLang="ja-JP" sz="2400" dirty="0">
                <a:hlinkClick r:id="rId2"/>
              </a:rPr>
              <a:t>https://www.youtube.com/watch?v=R-JykrXdkaw</a:t>
            </a:r>
            <a:endParaRPr lang="en-US" altLang="ja-JP" sz="2400" dirty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2400" dirty="0"/>
              <a:t>自己チェックシート（各種あり）</a:t>
            </a:r>
            <a:r>
              <a:rPr lang="ja-JP" altLang="en-US" sz="2400" dirty="0">
                <a:hlinkClick r:id="rId3"/>
              </a:rPr>
              <a:t>　</a:t>
            </a:r>
            <a:r>
              <a:rPr lang="en-US" altLang="ja-JP" sz="2400" dirty="0">
                <a:hlinkClick r:id="rId3"/>
              </a:rPr>
              <a:t>https://www.city.atsugi.kanagawa.jp/shiminbenri/iryofukusi/fukushi/shingikai/gyakutaibousinetwark/d032571_d/fil/insatu.xls</a:t>
            </a:r>
            <a:r>
              <a:rPr lang="ja-JP" altLang="en-US" sz="2400" dirty="0"/>
              <a:t>（神奈川県厚木市）</a:t>
            </a:r>
            <a:endParaRPr lang="en-US" altLang="ja-JP" sz="2400" dirty="0"/>
          </a:p>
          <a:p>
            <a:pPr>
              <a:buFont typeface="Wingdings" panose="05000000000000000000" pitchFamily="2" charset="2"/>
              <a:buChar char="u"/>
            </a:pPr>
            <a:endParaRPr lang="en-US" altLang="ja-JP" sz="2400" dirty="0"/>
          </a:p>
          <a:p>
            <a:endParaRPr kumimoji="1" lang="en-US" altLang="ja-JP" sz="2400" dirty="0"/>
          </a:p>
          <a:p>
            <a:pPr marL="342900" indent="-342900">
              <a:buFont typeface="Wingdings" panose="05000000000000000000" pitchFamily="2" charset="2"/>
              <a:buChar char="u"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6329793"/>
      </p:ext>
    </p:extLst>
  </p:cSld>
  <p:clrMapOvr>
    <a:masterClrMapping/>
  </p:clrMapOvr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133</Words>
  <Application>Microsoft Office PowerPoint</Application>
  <PresentationFormat>ワイド画面</PresentationFormat>
  <Paragraphs>55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8" baseType="lpstr">
      <vt:lpstr>HGPｺﾞｼｯｸE</vt:lpstr>
      <vt:lpstr>HGPｺﾞｼｯｸM</vt:lpstr>
      <vt:lpstr>HGS創英角ｺﾞｼｯｸUB</vt:lpstr>
      <vt:lpstr>HG丸ｺﾞｼｯｸM-PRO</vt:lpstr>
      <vt:lpstr>メイリオ</vt:lpstr>
      <vt:lpstr>Arial</vt:lpstr>
      <vt:lpstr>Calibri</vt:lpstr>
      <vt:lpstr>Century Gothic</vt:lpstr>
      <vt:lpstr>Wingdings</vt:lpstr>
      <vt:lpstr>Wingdings 3</vt:lpstr>
      <vt:lpstr>ウィスプ</vt:lpstr>
      <vt:lpstr>大津市自立支援協議会人材育成部主催 大津合同中堅研修 「中堅さん！一緒に学ぼう！２０１８」  私の研修ネタ ～高齢者虐待防止研修の場合～</vt:lpstr>
      <vt:lpstr>自己紹介</vt:lpstr>
      <vt:lpstr>①プログラム構成（例）</vt:lpstr>
      <vt:lpstr>②講義のポイント</vt:lpstr>
      <vt:lpstr>事例</vt:lpstr>
      <vt:lpstr>事例</vt:lpstr>
      <vt:lpstr>その他　資料等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大津市自立支援協議会人材育成部主催 大津合同中堅研修 「中堅さん！一緒に学ぼう！２０１８」  私の研修ネタ ～高齢者虐待防止研修の場合～</dc:title>
  <dc:creator>とよみ 桐高</dc:creator>
  <cp:lastModifiedBy>soudan</cp:lastModifiedBy>
  <cp:revision>5</cp:revision>
  <cp:lastPrinted>2019-01-11T00:05:29Z</cp:lastPrinted>
  <dcterms:created xsi:type="dcterms:W3CDTF">2019-01-10T19:21:03Z</dcterms:created>
  <dcterms:modified xsi:type="dcterms:W3CDTF">2019-01-15T00:34:13Z</dcterms:modified>
</cp:coreProperties>
</file>